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417" r:id="rId3"/>
    <p:sldId id="257" r:id="rId4"/>
    <p:sldId id="258" r:id="rId5"/>
    <p:sldId id="261" r:id="rId6"/>
    <p:sldId id="264" r:id="rId7"/>
    <p:sldId id="260" r:id="rId8"/>
    <p:sldId id="263" r:id="rId9"/>
    <p:sldId id="262" r:id="rId10"/>
    <p:sldId id="411" r:id="rId11"/>
    <p:sldId id="265" r:id="rId12"/>
    <p:sldId id="413" r:id="rId13"/>
    <p:sldId id="266" r:id="rId14"/>
    <p:sldId id="412" r:id="rId15"/>
    <p:sldId id="268" r:id="rId16"/>
    <p:sldId id="408"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84" d="100"/>
          <a:sy n="84" d="100"/>
        </p:scale>
        <p:origin x="528" y="77"/>
      </p:cViewPr>
      <p:guideLst/>
    </p:cSldViewPr>
  </p:slideViewPr>
  <p:notesTextViewPr>
    <p:cViewPr>
      <p:scale>
        <a:sx n="1" d="1"/>
        <a:sy n="1" d="1"/>
      </p:scale>
      <p:origin x="0" y="0"/>
    </p:cViewPr>
  </p:notesTextViewPr>
  <p:notesViewPr>
    <p:cSldViewPr snapToGrid="0">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625BC-E876-4424-8B6C-C2B7D764BA7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l-GR"/>
        </a:p>
      </dgm:t>
    </dgm:pt>
    <dgm:pt modelId="{899D8D80-C58A-4989-B1E8-2B042F46F395}">
      <dgm:prSet phldrT="[Κείμενο]"/>
      <dgm:spPr/>
      <dgm:t>
        <a:bodyPr/>
        <a:lstStyle/>
        <a:p>
          <a:r>
            <a:rPr lang="fr-FR" dirty="0">
              <a:latin typeface="Calibri" pitchFamily="34" charset="0"/>
              <a:cs typeface="Calibri" pitchFamily="34" charset="0"/>
            </a:rPr>
            <a:t>S </a:t>
          </a:r>
          <a:endParaRPr lang="el-GR" dirty="0">
            <a:latin typeface="Calibri" pitchFamily="34" charset="0"/>
            <a:cs typeface="Calibri" pitchFamily="34" charset="0"/>
          </a:endParaRPr>
        </a:p>
      </dgm:t>
    </dgm:pt>
    <dgm:pt modelId="{146ED05B-9CCF-4C8E-BEA2-A2303976F46D}" type="parTrans" cxnId="{D6E80CA8-EBD8-4435-8FF1-E4D31BF27F00}">
      <dgm:prSet/>
      <dgm:spPr/>
      <dgm:t>
        <a:bodyPr/>
        <a:lstStyle/>
        <a:p>
          <a:endParaRPr lang="el-GR"/>
        </a:p>
      </dgm:t>
    </dgm:pt>
    <dgm:pt modelId="{BFB1A10E-FC3B-47DE-BA45-53F7192F23D1}" type="sibTrans" cxnId="{D6E80CA8-EBD8-4435-8FF1-E4D31BF27F00}">
      <dgm:prSet/>
      <dgm:spPr/>
      <dgm:t>
        <a:bodyPr/>
        <a:lstStyle/>
        <a:p>
          <a:endParaRPr lang="el-GR"/>
        </a:p>
      </dgm:t>
    </dgm:pt>
    <dgm:pt modelId="{6C00D650-2635-4576-88B6-1DDFA7E55B92}">
      <dgm:prSet phldrT="[Κείμενο]" custT="1"/>
      <dgm:spPr/>
      <dgm:t>
        <a:bodyPr/>
        <a:lstStyle/>
        <a:p>
          <a:r>
            <a:rPr lang="el-GR" sz="1400" b="0" dirty="0"/>
            <a:t>Για τη μείωση των απορριμμάτων </a:t>
          </a:r>
          <a:r>
            <a:rPr lang="el-GR" sz="1400" b="0" dirty="0" err="1"/>
            <a:t>Réduire</a:t>
          </a:r>
          <a:r>
            <a:rPr lang="el-GR" sz="1400" b="0" dirty="0"/>
            <a:t> </a:t>
          </a:r>
          <a:r>
            <a:rPr lang="el-GR" sz="1400" b="0" dirty="0" err="1"/>
            <a:t>les</a:t>
          </a:r>
          <a:r>
            <a:rPr lang="el-GR" sz="1400" b="0" dirty="0"/>
            <a:t> </a:t>
          </a:r>
          <a:r>
            <a:rPr lang="el-GR" sz="1400" b="0" dirty="0" err="1"/>
            <a:t>déchets</a:t>
          </a:r>
          <a:r>
            <a:rPr lang="en-US" sz="1400" b="0" dirty="0"/>
            <a:t>)</a:t>
          </a:r>
          <a:endParaRPr lang="el-GR" sz="1400" b="0" dirty="0"/>
        </a:p>
      </dgm:t>
    </dgm:pt>
    <dgm:pt modelId="{B34D80D5-DC99-4A29-AF56-189AC783E962}" type="parTrans" cxnId="{5ABC9A05-D0D2-4E5A-BD6C-879A5082C996}">
      <dgm:prSet/>
      <dgm:spPr/>
      <dgm:t>
        <a:bodyPr/>
        <a:lstStyle/>
        <a:p>
          <a:endParaRPr lang="el-GR"/>
        </a:p>
      </dgm:t>
    </dgm:pt>
    <dgm:pt modelId="{B786A110-D7AE-49DC-9CCC-073EC6E2C895}" type="sibTrans" cxnId="{5ABC9A05-D0D2-4E5A-BD6C-879A5082C996}">
      <dgm:prSet/>
      <dgm:spPr/>
      <dgm:t>
        <a:bodyPr/>
        <a:lstStyle/>
        <a:p>
          <a:endParaRPr lang="el-GR"/>
        </a:p>
      </dgm:t>
    </dgm:pt>
    <dgm:pt modelId="{99104538-DEB7-4EC8-A286-BB1D08587AFD}">
      <dgm:prSet phldrT="[Κείμενο]"/>
      <dgm:spPr/>
      <dgm:t>
        <a:bodyPr/>
        <a:lstStyle/>
        <a:p>
          <a:r>
            <a:rPr lang="fr-FR" dirty="0">
              <a:latin typeface="Calibri" pitchFamily="34" charset="0"/>
              <a:cs typeface="Calibri" pitchFamily="34" charset="0"/>
            </a:rPr>
            <a:t>V</a:t>
          </a:r>
          <a:endParaRPr lang="el-GR" dirty="0">
            <a:latin typeface="Calibri" pitchFamily="34" charset="0"/>
            <a:cs typeface="Calibri" pitchFamily="34" charset="0"/>
          </a:endParaRPr>
        </a:p>
      </dgm:t>
    </dgm:pt>
    <dgm:pt modelId="{DCC4AE66-61B4-4A1E-B01B-57AC95871411}" type="parTrans" cxnId="{D4A6957E-1042-47D2-B06C-74B5F206D69F}">
      <dgm:prSet/>
      <dgm:spPr/>
      <dgm:t>
        <a:bodyPr/>
        <a:lstStyle/>
        <a:p>
          <a:endParaRPr lang="el-GR"/>
        </a:p>
      </dgm:t>
    </dgm:pt>
    <dgm:pt modelId="{3BA4C059-8063-4045-9647-380DED3695FC}" type="sibTrans" cxnId="{D4A6957E-1042-47D2-B06C-74B5F206D69F}">
      <dgm:prSet/>
      <dgm:spPr/>
      <dgm:t>
        <a:bodyPr/>
        <a:lstStyle/>
        <a:p>
          <a:endParaRPr lang="el-GR"/>
        </a:p>
      </dgm:t>
    </dgm:pt>
    <dgm:pt modelId="{A0A55439-817A-47F2-B208-713C23E3AB05}">
      <dgm:prSet phldrT="[Κείμενο]" custT="1"/>
      <dgm:spPr/>
      <dgm:t>
        <a:bodyPr/>
        <a:lstStyle/>
        <a:p>
          <a:r>
            <a:rPr lang="en-US" sz="1800" dirty="0"/>
            <a:t>…</a:t>
          </a:r>
          <a:endParaRPr lang="el-GR" sz="1800" dirty="0"/>
        </a:p>
      </dgm:t>
    </dgm:pt>
    <dgm:pt modelId="{1F924D6A-8BE1-4F6E-A389-D4A65FB5B9CB}" type="parTrans" cxnId="{1B59CBA7-ADBC-40B0-ADC6-6AF22EBA0D98}">
      <dgm:prSet/>
      <dgm:spPr/>
      <dgm:t>
        <a:bodyPr/>
        <a:lstStyle/>
        <a:p>
          <a:endParaRPr lang="el-GR"/>
        </a:p>
      </dgm:t>
    </dgm:pt>
    <dgm:pt modelId="{7F3EF596-85DE-4BD6-95FF-A26C15D2D867}" type="sibTrans" cxnId="{1B59CBA7-ADBC-40B0-ADC6-6AF22EBA0D98}">
      <dgm:prSet/>
      <dgm:spPr/>
      <dgm:t>
        <a:bodyPr/>
        <a:lstStyle/>
        <a:p>
          <a:endParaRPr lang="el-GR"/>
        </a:p>
      </dgm:t>
    </dgm:pt>
    <dgm:pt modelId="{53AB8D24-E4DD-45D3-B8DD-AE2AA2163129}">
      <dgm:prSet phldrT="[Κείμενο]"/>
      <dgm:spPr/>
      <dgm:t>
        <a:bodyPr/>
        <a:lstStyle/>
        <a:p>
          <a:r>
            <a:rPr lang="fr-FR" dirty="0">
              <a:latin typeface="Calibri" pitchFamily="34" charset="0"/>
              <a:cs typeface="Calibri" pitchFamily="34" charset="0"/>
            </a:rPr>
            <a:t>A </a:t>
          </a:r>
          <a:endParaRPr lang="el-GR" dirty="0">
            <a:latin typeface="Calibri" pitchFamily="34" charset="0"/>
            <a:cs typeface="Calibri" pitchFamily="34" charset="0"/>
          </a:endParaRPr>
        </a:p>
      </dgm:t>
    </dgm:pt>
    <dgm:pt modelId="{8812C5A5-FEE7-4218-AE2B-0927D425FD18}" type="parTrans" cxnId="{2F1CD834-A009-4CCB-9ADC-2CE84154F2E2}">
      <dgm:prSet/>
      <dgm:spPr/>
      <dgm:t>
        <a:bodyPr/>
        <a:lstStyle/>
        <a:p>
          <a:endParaRPr lang="el-GR"/>
        </a:p>
      </dgm:t>
    </dgm:pt>
    <dgm:pt modelId="{EF2FF201-83EA-4C41-8D64-F28F63BACE37}" type="sibTrans" cxnId="{2F1CD834-A009-4CCB-9ADC-2CE84154F2E2}">
      <dgm:prSet/>
      <dgm:spPr/>
      <dgm:t>
        <a:bodyPr/>
        <a:lstStyle/>
        <a:p>
          <a:endParaRPr lang="el-GR"/>
        </a:p>
      </dgm:t>
    </dgm:pt>
    <dgm:pt modelId="{780D2810-606D-4FDE-804B-C3AD8B9DD630}">
      <dgm:prSet phldrT="[Κείμενο]" custT="1"/>
      <dgm:spPr/>
      <dgm:t>
        <a:bodyPr/>
        <a:lstStyle/>
        <a:p>
          <a:r>
            <a:rPr lang="en-US" sz="1800" dirty="0"/>
            <a:t>…</a:t>
          </a:r>
          <a:endParaRPr lang="el-GR" sz="1800" dirty="0"/>
        </a:p>
      </dgm:t>
    </dgm:pt>
    <dgm:pt modelId="{21E48326-E221-4AC3-BC9E-67C96028C92C}" type="parTrans" cxnId="{754B70E1-04D5-4429-B295-045E16D62BE2}">
      <dgm:prSet/>
      <dgm:spPr/>
      <dgm:t>
        <a:bodyPr/>
        <a:lstStyle/>
        <a:p>
          <a:endParaRPr lang="el-GR"/>
        </a:p>
      </dgm:t>
    </dgm:pt>
    <dgm:pt modelId="{1C09001E-C1DC-4B1C-B574-2FD9A1289890}" type="sibTrans" cxnId="{754B70E1-04D5-4429-B295-045E16D62BE2}">
      <dgm:prSet/>
      <dgm:spPr/>
      <dgm:t>
        <a:bodyPr/>
        <a:lstStyle/>
        <a:p>
          <a:endParaRPr lang="el-GR"/>
        </a:p>
      </dgm:t>
    </dgm:pt>
    <dgm:pt modelId="{35DA56EC-CCA2-4025-9ECB-133DA591F8ED}">
      <dgm:prSet phldrT="[Κείμενο]" custT="1"/>
      <dgm:spPr/>
      <dgm:t>
        <a:bodyPr/>
        <a:lstStyle/>
        <a:p>
          <a:r>
            <a:rPr lang="en-US" sz="1800" dirty="0"/>
            <a:t>…</a:t>
          </a:r>
          <a:endParaRPr lang="el-GR" sz="1800" dirty="0"/>
        </a:p>
      </dgm:t>
    </dgm:pt>
    <dgm:pt modelId="{D21A16F4-E5AF-4A29-92A8-4706A77302C7}" type="parTrans" cxnId="{1DCB105D-D115-449C-A77B-82514295BF74}">
      <dgm:prSet/>
      <dgm:spPr/>
      <dgm:t>
        <a:bodyPr/>
        <a:lstStyle/>
        <a:p>
          <a:endParaRPr lang="el-GR"/>
        </a:p>
      </dgm:t>
    </dgm:pt>
    <dgm:pt modelId="{ACCCCBE7-5E44-4B0B-9EEC-4C0E9AD74C2E}" type="sibTrans" cxnId="{1DCB105D-D115-449C-A77B-82514295BF74}">
      <dgm:prSet/>
      <dgm:spPr/>
      <dgm:t>
        <a:bodyPr/>
        <a:lstStyle/>
        <a:p>
          <a:endParaRPr lang="el-GR"/>
        </a:p>
      </dgm:t>
    </dgm:pt>
    <dgm:pt modelId="{6A959447-D607-4819-B49A-3A03D36FB45A}">
      <dgm:prSet phldrT="[Κείμενο]" custT="1"/>
      <dgm:spPr/>
      <dgm:t>
        <a:bodyPr/>
        <a:lstStyle/>
        <a:p>
          <a:r>
            <a:rPr lang="en-US" sz="1800" dirty="0"/>
            <a:t>…</a:t>
          </a:r>
          <a:endParaRPr lang="el-GR" sz="1800" dirty="0"/>
        </a:p>
      </dgm:t>
    </dgm:pt>
    <dgm:pt modelId="{00039587-BC99-4737-A611-9DF705EF3100}" type="parTrans" cxnId="{E6BB4D21-F899-4B2E-9A49-C8B1CD3E8606}">
      <dgm:prSet/>
      <dgm:spPr/>
      <dgm:t>
        <a:bodyPr/>
        <a:lstStyle/>
        <a:p>
          <a:endParaRPr lang="el-GR"/>
        </a:p>
      </dgm:t>
    </dgm:pt>
    <dgm:pt modelId="{18655294-4F14-4052-BAE8-403D281552B2}" type="sibTrans" cxnId="{E6BB4D21-F899-4B2E-9A49-C8B1CD3E8606}">
      <dgm:prSet/>
      <dgm:spPr/>
      <dgm:t>
        <a:bodyPr/>
        <a:lstStyle/>
        <a:p>
          <a:endParaRPr lang="el-GR"/>
        </a:p>
      </dgm:t>
    </dgm:pt>
    <dgm:pt modelId="{7C2F08D6-D8BB-432F-9C39-8463C07A3AA3}">
      <dgm:prSet phldrT="[Κείμενο]" custT="1"/>
      <dgm:spPr/>
      <dgm:t>
        <a:bodyPr/>
        <a:lstStyle/>
        <a:p>
          <a:r>
            <a:rPr lang="en-US" sz="1800" dirty="0"/>
            <a:t>…</a:t>
          </a:r>
          <a:endParaRPr lang="el-GR" sz="1800" dirty="0"/>
        </a:p>
      </dgm:t>
    </dgm:pt>
    <dgm:pt modelId="{FD50FDE1-C6A9-4A7F-9CAB-F6A1B7D8E310}" type="parTrans" cxnId="{69B05787-FA49-4CBC-ADB6-BF20E77B406D}">
      <dgm:prSet/>
      <dgm:spPr/>
      <dgm:t>
        <a:bodyPr/>
        <a:lstStyle/>
        <a:p>
          <a:endParaRPr lang="el-GR"/>
        </a:p>
      </dgm:t>
    </dgm:pt>
    <dgm:pt modelId="{2DADEF60-192A-4724-A5DB-446BB97D3039}" type="sibTrans" cxnId="{69B05787-FA49-4CBC-ADB6-BF20E77B406D}">
      <dgm:prSet/>
      <dgm:spPr/>
      <dgm:t>
        <a:bodyPr/>
        <a:lstStyle/>
        <a:p>
          <a:endParaRPr lang="el-GR"/>
        </a:p>
      </dgm:t>
    </dgm:pt>
    <dgm:pt modelId="{BD5E963F-4481-46E3-92A8-60CBF94B8089}">
      <dgm:prSet phldrT="[Κείμενο]" custT="1"/>
      <dgm:spPr/>
      <dgm:t>
        <a:bodyPr/>
        <a:lstStyle/>
        <a:p>
          <a:r>
            <a:rPr lang="en-US" sz="1800" dirty="0"/>
            <a:t>…</a:t>
          </a:r>
          <a:endParaRPr lang="el-GR" sz="1800" dirty="0"/>
        </a:p>
      </dgm:t>
    </dgm:pt>
    <dgm:pt modelId="{91C78C99-8428-40E2-98C9-403485B1971E}" type="parTrans" cxnId="{BF7C6512-8D46-493F-9675-D305AEC20981}">
      <dgm:prSet/>
      <dgm:spPr/>
      <dgm:t>
        <a:bodyPr/>
        <a:lstStyle/>
        <a:p>
          <a:endParaRPr lang="el-GR"/>
        </a:p>
      </dgm:t>
    </dgm:pt>
    <dgm:pt modelId="{FE71162E-BD7F-44A2-90C2-82D7A223E303}" type="sibTrans" cxnId="{BF7C6512-8D46-493F-9675-D305AEC20981}">
      <dgm:prSet/>
      <dgm:spPr/>
      <dgm:t>
        <a:bodyPr/>
        <a:lstStyle/>
        <a:p>
          <a:endParaRPr lang="el-GR"/>
        </a:p>
      </dgm:t>
    </dgm:pt>
    <dgm:pt modelId="{901BD226-8175-411D-8C4A-C376AC1AC66E}">
      <dgm:prSet phldrT="[Κείμενο]" custT="1"/>
      <dgm:spPr/>
      <dgm:t>
        <a:bodyPr/>
        <a:lstStyle/>
        <a:p>
          <a:r>
            <a:rPr lang="el-GR" sz="1400" b="0" dirty="0"/>
            <a:t>Για την επαναχρησιμοποίηση των αγαθών </a:t>
          </a:r>
          <a:r>
            <a:rPr lang="en-US" sz="1400" b="0" dirty="0"/>
            <a:t>(</a:t>
          </a:r>
          <a:r>
            <a:rPr lang="el-GR" sz="1400" b="0" dirty="0" err="1"/>
            <a:t>Réutiliser</a:t>
          </a:r>
          <a:r>
            <a:rPr lang="el-GR" sz="1400" b="0" dirty="0"/>
            <a:t> </a:t>
          </a:r>
          <a:r>
            <a:rPr lang="el-GR" sz="1400" b="0" dirty="0" err="1"/>
            <a:t>les</a:t>
          </a:r>
          <a:r>
            <a:rPr lang="el-GR" sz="1400" b="0" dirty="0"/>
            <a:t> </a:t>
          </a:r>
          <a:r>
            <a:rPr lang="el-GR" sz="1400" b="0" dirty="0" err="1"/>
            <a:t>produits</a:t>
          </a:r>
          <a:r>
            <a:rPr lang="en-US" sz="1400" b="0" dirty="0"/>
            <a:t>)</a:t>
          </a:r>
          <a:endParaRPr lang="el-GR" sz="1400" b="0" dirty="0"/>
        </a:p>
      </dgm:t>
    </dgm:pt>
    <dgm:pt modelId="{9F0D9961-3FF4-417F-B565-19A78D18943A}" type="parTrans" cxnId="{A220F2CF-604B-4F80-B062-CA069866254D}">
      <dgm:prSet/>
      <dgm:spPr/>
      <dgm:t>
        <a:bodyPr/>
        <a:lstStyle/>
        <a:p>
          <a:endParaRPr lang="el-GR"/>
        </a:p>
      </dgm:t>
    </dgm:pt>
    <dgm:pt modelId="{F2772668-3AD9-446A-B590-0BB32C1A348F}" type="sibTrans" cxnId="{A220F2CF-604B-4F80-B062-CA069866254D}">
      <dgm:prSet/>
      <dgm:spPr/>
      <dgm:t>
        <a:bodyPr/>
        <a:lstStyle/>
        <a:p>
          <a:endParaRPr lang="el-GR"/>
        </a:p>
      </dgm:t>
    </dgm:pt>
    <dgm:pt modelId="{76476E8D-8946-44A8-A5C7-6F27B28AB946}">
      <dgm:prSet phldrT="[Κείμενο]" custT="1"/>
      <dgm:spPr/>
      <dgm:t>
        <a:bodyPr/>
        <a:lstStyle/>
        <a:p>
          <a:r>
            <a:rPr lang="el-GR" sz="1400" b="0" dirty="0"/>
            <a:t>Για την ανακύκλωση των υλικών</a:t>
          </a:r>
          <a:r>
            <a:rPr lang="fr-FR" sz="1400" b="0" dirty="0"/>
            <a:t> (Recycler les matériaux)</a:t>
          </a:r>
          <a:endParaRPr lang="el-GR" sz="1400" b="0" dirty="0"/>
        </a:p>
      </dgm:t>
    </dgm:pt>
    <dgm:pt modelId="{85A53840-2C9E-4CEC-AE60-126C6ABD1D1F}" type="parTrans" cxnId="{BB4EAF9A-F9BB-45F6-99F7-18E2C9D8D023}">
      <dgm:prSet/>
      <dgm:spPr/>
      <dgm:t>
        <a:bodyPr/>
        <a:lstStyle/>
        <a:p>
          <a:endParaRPr lang="el-GR"/>
        </a:p>
      </dgm:t>
    </dgm:pt>
    <dgm:pt modelId="{E288ADD5-078A-413D-B6C4-22B47F3D474E}" type="sibTrans" cxnId="{BB4EAF9A-F9BB-45F6-99F7-18E2C9D8D023}">
      <dgm:prSet/>
      <dgm:spPr/>
      <dgm:t>
        <a:bodyPr/>
        <a:lstStyle/>
        <a:p>
          <a:endParaRPr lang="el-GR"/>
        </a:p>
      </dgm:t>
    </dgm:pt>
    <dgm:pt modelId="{695EF58B-0E10-4DC9-8DF3-2F5031D16CAB}">
      <dgm:prSet phldrT="[Κείμενο]" custT="1"/>
      <dgm:spPr/>
      <dgm:t>
        <a:bodyPr/>
        <a:lstStyle/>
        <a:p>
          <a:r>
            <a:rPr lang="en-US" sz="1400" b="0" dirty="0"/>
            <a:t> …</a:t>
          </a:r>
          <a:endParaRPr lang="el-GR" sz="1400" b="0" dirty="0"/>
        </a:p>
      </dgm:t>
    </dgm:pt>
    <dgm:pt modelId="{04B12D66-C993-4DFF-90C6-C698E979706E}" type="parTrans" cxnId="{53039671-7B49-46C0-A69C-650D48B11BAE}">
      <dgm:prSet/>
      <dgm:spPr/>
      <dgm:t>
        <a:bodyPr/>
        <a:lstStyle/>
        <a:p>
          <a:endParaRPr lang="el-GR"/>
        </a:p>
      </dgm:t>
    </dgm:pt>
    <dgm:pt modelId="{5B59BB5C-5E73-419B-AC5C-15A3D2D3ED06}" type="sibTrans" cxnId="{53039671-7B49-46C0-A69C-650D48B11BAE}">
      <dgm:prSet/>
      <dgm:spPr/>
      <dgm:t>
        <a:bodyPr/>
        <a:lstStyle/>
        <a:p>
          <a:endParaRPr lang="el-GR"/>
        </a:p>
      </dgm:t>
    </dgm:pt>
    <dgm:pt modelId="{A828B43C-172B-4254-A1D2-8F9AFEBB7429}">
      <dgm:prSet phldrT="[Κείμενο]" custT="1"/>
      <dgm:spPr/>
      <dgm:t>
        <a:bodyPr/>
        <a:lstStyle/>
        <a:p>
          <a:r>
            <a:rPr lang="en-US" sz="1400" b="0" dirty="0"/>
            <a:t> …</a:t>
          </a:r>
          <a:endParaRPr lang="el-GR" sz="1400" b="0" dirty="0"/>
        </a:p>
      </dgm:t>
    </dgm:pt>
    <dgm:pt modelId="{9B58DDC0-27E5-4AEA-92B9-31334AFDE3D3}" type="parTrans" cxnId="{6472ADBA-3896-4161-B723-5AECCB7657FA}">
      <dgm:prSet/>
      <dgm:spPr/>
      <dgm:t>
        <a:bodyPr/>
        <a:lstStyle/>
        <a:p>
          <a:endParaRPr lang="el-GR"/>
        </a:p>
      </dgm:t>
    </dgm:pt>
    <dgm:pt modelId="{7217C3EB-B15F-4538-AEFF-305C63BAFD68}" type="sibTrans" cxnId="{6472ADBA-3896-4161-B723-5AECCB7657FA}">
      <dgm:prSet/>
      <dgm:spPr/>
      <dgm:t>
        <a:bodyPr/>
        <a:lstStyle/>
        <a:p>
          <a:endParaRPr lang="el-GR"/>
        </a:p>
      </dgm:t>
    </dgm:pt>
    <dgm:pt modelId="{696BC724-E082-4228-AFA6-3CC021981C6E}">
      <dgm:prSet phldrT="[Κείμενο]" custT="1"/>
      <dgm:spPr/>
      <dgm:t>
        <a:bodyPr/>
        <a:lstStyle/>
        <a:p>
          <a:r>
            <a:rPr lang="en-US" sz="1400" b="0" dirty="0"/>
            <a:t> …</a:t>
          </a:r>
          <a:endParaRPr lang="el-GR" sz="1400" b="0" dirty="0"/>
        </a:p>
      </dgm:t>
    </dgm:pt>
    <dgm:pt modelId="{90D4B15C-13C4-4401-8C84-0E14166ABD5F}" type="parTrans" cxnId="{B9404262-3281-407F-91DB-9F6A3E6971F5}">
      <dgm:prSet/>
      <dgm:spPr/>
      <dgm:t>
        <a:bodyPr/>
        <a:lstStyle/>
        <a:p>
          <a:endParaRPr lang="el-GR"/>
        </a:p>
      </dgm:t>
    </dgm:pt>
    <dgm:pt modelId="{E8EDEEB5-9549-4281-9420-47FF00711B83}" type="sibTrans" cxnId="{B9404262-3281-407F-91DB-9F6A3E6971F5}">
      <dgm:prSet/>
      <dgm:spPr/>
      <dgm:t>
        <a:bodyPr/>
        <a:lstStyle/>
        <a:p>
          <a:endParaRPr lang="el-GR"/>
        </a:p>
      </dgm:t>
    </dgm:pt>
    <dgm:pt modelId="{95278E38-677F-402C-97B4-309EFE01AA66}">
      <dgm:prSet phldrT="[Κείμενο]" custT="1"/>
      <dgm:spPr/>
      <dgm:t>
        <a:bodyPr/>
        <a:lstStyle/>
        <a:p>
          <a:r>
            <a:rPr lang="fr-FR" sz="1400" b="0" dirty="0"/>
            <a:t>…</a:t>
          </a:r>
          <a:endParaRPr lang="el-GR" sz="1400" b="0" dirty="0"/>
        </a:p>
      </dgm:t>
    </dgm:pt>
    <dgm:pt modelId="{0DBF9225-B14B-4731-A13D-BBC7EF8B30AE}" type="parTrans" cxnId="{832BBFA1-A7DE-4946-9167-308F97A022EF}">
      <dgm:prSet/>
      <dgm:spPr/>
      <dgm:t>
        <a:bodyPr/>
        <a:lstStyle/>
        <a:p>
          <a:endParaRPr lang="el-GR"/>
        </a:p>
      </dgm:t>
    </dgm:pt>
    <dgm:pt modelId="{246C6AE1-B549-490D-AFC7-34C766DA4DE8}" type="sibTrans" cxnId="{832BBFA1-A7DE-4946-9167-308F97A022EF}">
      <dgm:prSet/>
      <dgm:spPr/>
      <dgm:t>
        <a:bodyPr/>
        <a:lstStyle/>
        <a:p>
          <a:endParaRPr lang="el-GR"/>
        </a:p>
      </dgm:t>
    </dgm:pt>
    <dgm:pt modelId="{8399107C-B8A7-4245-BDA1-437395771351}">
      <dgm:prSet phldrT="[Κείμενο]" custT="1"/>
      <dgm:spPr/>
      <dgm:t>
        <a:bodyPr/>
        <a:lstStyle/>
        <a:p>
          <a:r>
            <a:rPr lang="fr-FR" sz="1400" b="0" dirty="0"/>
            <a:t>…</a:t>
          </a:r>
          <a:endParaRPr lang="el-GR" sz="1400" b="0" dirty="0"/>
        </a:p>
      </dgm:t>
    </dgm:pt>
    <dgm:pt modelId="{19F2B831-5B1A-4222-AC76-088376A7A986}" type="parTrans" cxnId="{43B41CFE-30E4-488F-9A36-CFB244118A95}">
      <dgm:prSet/>
      <dgm:spPr/>
      <dgm:t>
        <a:bodyPr/>
        <a:lstStyle/>
        <a:p>
          <a:endParaRPr lang="el-GR"/>
        </a:p>
      </dgm:t>
    </dgm:pt>
    <dgm:pt modelId="{213AFBEE-53FC-48EF-9BF7-E1C90FA0BC81}" type="sibTrans" cxnId="{43B41CFE-30E4-488F-9A36-CFB244118A95}">
      <dgm:prSet/>
      <dgm:spPr/>
      <dgm:t>
        <a:bodyPr/>
        <a:lstStyle/>
        <a:p>
          <a:endParaRPr lang="el-GR"/>
        </a:p>
      </dgm:t>
    </dgm:pt>
    <dgm:pt modelId="{41679804-4FEE-4494-9D61-63E630CAEA94}">
      <dgm:prSet phldrT="[Κείμενο]" custT="1"/>
      <dgm:spPr/>
      <dgm:t>
        <a:bodyPr/>
        <a:lstStyle/>
        <a:p>
          <a:r>
            <a:rPr lang="fr-FR" sz="1400" b="0" dirty="0"/>
            <a:t>…</a:t>
          </a:r>
          <a:endParaRPr lang="el-GR" sz="1400" b="0" dirty="0"/>
        </a:p>
      </dgm:t>
    </dgm:pt>
    <dgm:pt modelId="{3CCBCA80-8009-44D0-8551-C417F70D9631}" type="parTrans" cxnId="{40B4552D-2605-4A23-BA13-DA92A7420240}">
      <dgm:prSet/>
      <dgm:spPr/>
      <dgm:t>
        <a:bodyPr/>
        <a:lstStyle/>
        <a:p>
          <a:endParaRPr lang="el-GR"/>
        </a:p>
      </dgm:t>
    </dgm:pt>
    <dgm:pt modelId="{B9C0FED6-5C17-4312-BB94-825C1752C50A}" type="sibTrans" cxnId="{40B4552D-2605-4A23-BA13-DA92A7420240}">
      <dgm:prSet/>
      <dgm:spPr/>
      <dgm:t>
        <a:bodyPr/>
        <a:lstStyle/>
        <a:p>
          <a:endParaRPr lang="el-GR"/>
        </a:p>
      </dgm:t>
    </dgm:pt>
    <dgm:pt modelId="{123646F8-B6F0-42CB-95CA-93F7DDDD974A}" type="pres">
      <dgm:prSet presAssocID="{538625BC-E876-4424-8B6C-C2B7D764BA74}" presName="Name0" presStyleCnt="0">
        <dgm:presLayoutVars>
          <dgm:dir/>
          <dgm:animLvl val="lvl"/>
          <dgm:resizeHandles val="exact"/>
        </dgm:presLayoutVars>
      </dgm:prSet>
      <dgm:spPr/>
    </dgm:pt>
    <dgm:pt modelId="{E54AD752-E22F-4FDD-B723-A7AE544A67C1}" type="pres">
      <dgm:prSet presAssocID="{899D8D80-C58A-4989-B1E8-2B042F46F395}" presName="composite" presStyleCnt="0"/>
      <dgm:spPr/>
    </dgm:pt>
    <dgm:pt modelId="{3A0166AB-83EA-425A-981C-63D6A5D3630F}" type="pres">
      <dgm:prSet presAssocID="{899D8D80-C58A-4989-B1E8-2B042F46F395}" presName="parTx" presStyleLbl="alignNode1" presStyleIdx="0" presStyleCnt="3">
        <dgm:presLayoutVars>
          <dgm:chMax val="0"/>
          <dgm:chPref val="0"/>
          <dgm:bulletEnabled val="1"/>
        </dgm:presLayoutVars>
      </dgm:prSet>
      <dgm:spPr/>
    </dgm:pt>
    <dgm:pt modelId="{69061E3B-439B-4BDB-9DA4-350FE19808FA}" type="pres">
      <dgm:prSet presAssocID="{899D8D80-C58A-4989-B1E8-2B042F46F395}" presName="desTx" presStyleLbl="alignAccFollowNode1" presStyleIdx="0" presStyleCnt="3">
        <dgm:presLayoutVars>
          <dgm:bulletEnabled val="1"/>
        </dgm:presLayoutVars>
      </dgm:prSet>
      <dgm:spPr/>
    </dgm:pt>
    <dgm:pt modelId="{5AE41361-A5E4-4FED-9F65-378A2DE1ED66}" type="pres">
      <dgm:prSet presAssocID="{BFB1A10E-FC3B-47DE-BA45-53F7192F23D1}" presName="space" presStyleCnt="0"/>
      <dgm:spPr/>
    </dgm:pt>
    <dgm:pt modelId="{B61E6522-1623-400F-B668-5C29EFECFB1C}" type="pres">
      <dgm:prSet presAssocID="{99104538-DEB7-4EC8-A286-BB1D08587AFD}" presName="composite" presStyleCnt="0"/>
      <dgm:spPr/>
    </dgm:pt>
    <dgm:pt modelId="{556EA225-53F9-4B89-AF4F-516A32CC294E}" type="pres">
      <dgm:prSet presAssocID="{99104538-DEB7-4EC8-A286-BB1D08587AFD}" presName="parTx" presStyleLbl="alignNode1" presStyleIdx="1" presStyleCnt="3">
        <dgm:presLayoutVars>
          <dgm:chMax val="0"/>
          <dgm:chPref val="0"/>
          <dgm:bulletEnabled val="1"/>
        </dgm:presLayoutVars>
      </dgm:prSet>
      <dgm:spPr/>
    </dgm:pt>
    <dgm:pt modelId="{6BB35723-8CBF-4D8A-8ECD-575F6EE50591}" type="pres">
      <dgm:prSet presAssocID="{99104538-DEB7-4EC8-A286-BB1D08587AFD}" presName="desTx" presStyleLbl="alignAccFollowNode1" presStyleIdx="1" presStyleCnt="3">
        <dgm:presLayoutVars>
          <dgm:bulletEnabled val="1"/>
        </dgm:presLayoutVars>
      </dgm:prSet>
      <dgm:spPr/>
    </dgm:pt>
    <dgm:pt modelId="{38A673AB-6C67-4917-8804-66DF9ED4C2A0}" type="pres">
      <dgm:prSet presAssocID="{3BA4C059-8063-4045-9647-380DED3695FC}" presName="space" presStyleCnt="0"/>
      <dgm:spPr/>
    </dgm:pt>
    <dgm:pt modelId="{2CECD220-A5D0-4B01-9903-03B4107CD976}" type="pres">
      <dgm:prSet presAssocID="{53AB8D24-E4DD-45D3-B8DD-AE2AA2163129}" presName="composite" presStyleCnt="0"/>
      <dgm:spPr/>
    </dgm:pt>
    <dgm:pt modelId="{378CA517-2883-4C3F-A425-184F9245724B}" type="pres">
      <dgm:prSet presAssocID="{53AB8D24-E4DD-45D3-B8DD-AE2AA2163129}" presName="parTx" presStyleLbl="alignNode1" presStyleIdx="2" presStyleCnt="3">
        <dgm:presLayoutVars>
          <dgm:chMax val="0"/>
          <dgm:chPref val="0"/>
          <dgm:bulletEnabled val="1"/>
        </dgm:presLayoutVars>
      </dgm:prSet>
      <dgm:spPr/>
    </dgm:pt>
    <dgm:pt modelId="{89EE38F5-E4F6-430A-8AFC-1D287276B90E}" type="pres">
      <dgm:prSet presAssocID="{53AB8D24-E4DD-45D3-B8DD-AE2AA2163129}" presName="desTx" presStyleLbl="alignAccFollowNode1" presStyleIdx="2" presStyleCnt="3">
        <dgm:presLayoutVars>
          <dgm:bulletEnabled val="1"/>
        </dgm:presLayoutVars>
      </dgm:prSet>
      <dgm:spPr/>
    </dgm:pt>
  </dgm:ptLst>
  <dgm:cxnLst>
    <dgm:cxn modelId="{5767A600-81E0-48A8-BF87-7143873BDB5A}" type="presOf" srcId="{A828B43C-172B-4254-A1D2-8F9AFEBB7429}" destId="{69061E3B-439B-4BDB-9DA4-350FE19808FA}" srcOrd="0" destOrd="4" presId="urn:microsoft.com/office/officeart/2005/8/layout/hList1"/>
    <dgm:cxn modelId="{876D3C05-F440-41AF-A771-F311DF60D9E0}" type="presOf" srcId="{A0A55439-817A-47F2-B208-713C23E3AB05}" destId="{6BB35723-8CBF-4D8A-8ECD-575F6EE50591}" srcOrd="0" destOrd="0" presId="urn:microsoft.com/office/officeart/2005/8/layout/hList1"/>
    <dgm:cxn modelId="{5ABC9A05-D0D2-4E5A-BD6C-879A5082C996}" srcId="{899D8D80-C58A-4989-B1E8-2B042F46F395}" destId="{6C00D650-2635-4576-88B6-1DDFA7E55B92}" srcOrd="0" destOrd="0" parTransId="{B34D80D5-DC99-4A29-AF56-189AC783E962}" sibTransId="{B786A110-D7AE-49DC-9CCC-073EC6E2C895}"/>
    <dgm:cxn modelId="{3EE92008-12C9-4C6F-90A0-A1555E01C687}" type="presOf" srcId="{6A959447-D607-4819-B49A-3A03D36FB45A}" destId="{6BB35723-8CBF-4D8A-8ECD-575F6EE50591}" srcOrd="0" destOrd="1" presId="urn:microsoft.com/office/officeart/2005/8/layout/hList1"/>
    <dgm:cxn modelId="{094D210C-3184-44F0-979A-734932EB910F}" type="presOf" srcId="{41679804-4FEE-4494-9D61-63E630CAEA94}" destId="{69061E3B-439B-4BDB-9DA4-350FE19808FA}" srcOrd="0" destOrd="8" presId="urn:microsoft.com/office/officeart/2005/8/layout/hList1"/>
    <dgm:cxn modelId="{BF7C6512-8D46-493F-9675-D305AEC20981}" srcId="{53AB8D24-E4DD-45D3-B8DD-AE2AA2163129}" destId="{BD5E963F-4481-46E3-92A8-60CBF94B8089}" srcOrd="2" destOrd="0" parTransId="{91C78C99-8428-40E2-98C9-403485B1971E}" sibTransId="{FE71162E-BD7F-44A2-90C2-82D7A223E303}"/>
    <dgm:cxn modelId="{E2A9991F-E620-4D5E-A83B-9BFC5407D105}" type="presOf" srcId="{7C2F08D6-D8BB-432F-9C39-8463C07A3AA3}" destId="{6BB35723-8CBF-4D8A-8ECD-575F6EE50591}" srcOrd="0" destOrd="2" presId="urn:microsoft.com/office/officeart/2005/8/layout/hList1"/>
    <dgm:cxn modelId="{E6BB4D21-F899-4B2E-9A49-C8B1CD3E8606}" srcId="{99104538-DEB7-4EC8-A286-BB1D08587AFD}" destId="{6A959447-D607-4819-B49A-3A03D36FB45A}" srcOrd="1" destOrd="0" parTransId="{00039587-BC99-4737-A611-9DF705EF3100}" sibTransId="{18655294-4F14-4052-BAE8-403D281552B2}"/>
    <dgm:cxn modelId="{40B4552D-2605-4A23-BA13-DA92A7420240}" srcId="{899D8D80-C58A-4989-B1E8-2B042F46F395}" destId="{41679804-4FEE-4494-9D61-63E630CAEA94}" srcOrd="8" destOrd="0" parTransId="{3CCBCA80-8009-44D0-8551-C417F70D9631}" sibTransId="{B9C0FED6-5C17-4312-BB94-825C1752C50A}"/>
    <dgm:cxn modelId="{680EAB33-0BF8-4CDB-9531-58C88FBC4F41}" type="presOf" srcId="{BD5E963F-4481-46E3-92A8-60CBF94B8089}" destId="{89EE38F5-E4F6-430A-8AFC-1D287276B90E}" srcOrd="0" destOrd="2" presId="urn:microsoft.com/office/officeart/2005/8/layout/hList1"/>
    <dgm:cxn modelId="{2CD6BF33-6CFC-4FD4-BFF4-AFCA9B3A9855}" type="presOf" srcId="{76476E8D-8946-44A8-A5C7-6F27B28AB946}" destId="{69061E3B-439B-4BDB-9DA4-350FE19808FA}" srcOrd="0" destOrd="6" presId="urn:microsoft.com/office/officeart/2005/8/layout/hList1"/>
    <dgm:cxn modelId="{19224B34-79DE-41E7-ADAC-22579875767B}" type="presOf" srcId="{780D2810-606D-4FDE-804B-C3AD8B9DD630}" destId="{89EE38F5-E4F6-430A-8AFC-1D287276B90E}" srcOrd="0" destOrd="0" presId="urn:microsoft.com/office/officeart/2005/8/layout/hList1"/>
    <dgm:cxn modelId="{2F1CD834-A009-4CCB-9ADC-2CE84154F2E2}" srcId="{538625BC-E876-4424-8B6C-C2B7D764BA74}" destId="{53AB8D24-E4DD-45D3-B8DD-AE2AA2163129}" srcOrd="2" destOrd="0" parTransId="{8812C5A5-FEE7-4218-AE2B-0927D425FD18}" sibTransId="{EF2FF201-83EA-4C41-8D64-F28F63BACE37}"/>
    <dgm:cxn modelId="{866B993B-B098-44A2-AAFB-60094EDCF3F5}" type="presOf" srcId="{8399107C-B8A7-4245-BDA1-437395771351}" destId="{69061E3B-439B-4BDB-9DA4-350FE19808FA}" srcOrd="0" destOrd="5" presId="urn:microsoft.com/office/officeart/2005/8/layout/hList1"/>
    <dgm:cxn modelId="{1DCB105D-D115-449C-A77B-82514295BF74}" srcId="{53AB8D24-E4DD-45D3-B8DD-AE2AA2163129}" destId="{35DA56EC-CCA2-4025-9ECB-133DA591F8ED}" srcOrd="1" destOrd="0" parTransId="{D21A16F4-E5AF-4A29-92A8-4706A77302C7}" sibTransId="{ACCCCBE7-5E44-4B0B-9EEC-4C0E9AD74C2E}"/>
    <dgm:cxn modelId="{B9404262-3281-407F-91DB-9F6A3E6971F5}" srcId="{899D8D80-C58A-4989-B1E8-2B042F46F395}" destId="{696BC724-E082-4228-AFA6-3CC021981C6E}" srcOrd="7" destOrd="0" parTransId="{90D4B15C-13C4-4401-8C84-0E14166ABD5F}" sibTransId="{E8EDEEB5-9549-4281-9420-47FF00711B83}"/>
    <dgm:cxn modelId="{8884AA44-C3D9-4F66-A35D-73D32F9707A2}" type="presOf" srcId="{538625BC-E876-4424-8B6C-C2B7D764BA74}" destId="{123646F8-B6F0-42CB-95CA-93F7DDDD974A}" srcOrd="0" destOrd="0" presId="urn:microsoft.com/office/officeart/2005/8/layout/hList1"/>
    <dgm:cxn modelId="{53039671-7B49-46C0-A69C-650D48B11BAE}" srcId="{899D8D80-C58A-4989-B1E8-2B042F46F395}" destId="{695EF58B-0E10-4DC9-8DF3-2F5031D16CAB}" srcOrd="1" destOrd="0" parTransId="{04B12D66-C993-4DFF-90C6-C698E979706E}" sibTransId="{5B59BB5C-5E73-419B-AC5C-15A3D2D3ED06}"/>
    <dgm:cxn modelId="{83754678-7EE5-478E-BC22-17A1C436DB25}" type="presOf" srcId="{53AB8D24-E4DD-45D3-B8DD-AE2AA2163129}" destId="{378CA517-2883-4C3F-A425-184F9245724B}" srcOrd="0" destOrd="0" presId="urn:microsoft.com/office/officeart/2005/8/layout/hList1"/>
    <dgm:cxn modelId="{D4A6957E-1042-47D2-B06C-74B5F206D69F}" srcId="{538625BC-E876-4424-8B6C-C2B7D764BA74}" destId="{99104538-DEB7-4EC8-A286-BB1D08587AFD}" srcOrd="1" destOrd="0" parTransId="{DCC4AE66-61B4-4A1E-B01B-57AC95871411}" sibTransId="{3BA4C059-8063-4045-9647-380DED3695FC}"/>
    <dgm:cxn modelId="{95918186-CD80-4098-9392-4F1691F17C02}" type="presOf" srcId="{6C00D650-2635-4576-88B6-1DDFA7E55B92}" destId="{69061E3B-439B-4BDB-9DA4-350FE19808FA}" srcOrd="0" destOrd="0" presId="urn:microsoft.com/office/officeart/2005/8/layout/hList1"/>
    <dgm:cxn modelId="{69B05787-FA49-4CBC-ADB6-BF20E77B406D}" srcId="{99104538-DEB7-4EC8-A286-BB1D08587AFD}" destId="{7C2F08D6-D8BB-432F-9C39-8463C07A3AA3}" srcOrd="2" destOrd="0" parTransId="{FD50FDE1-C6A9-4A7F-9CAB-F6A1B7D8E310}" sibTransId="{2DADEF60-192A-4724-A5DB-446BB97D3039}"/>
    <dgm:cxn modelId="{BB4EAF9A-F9BB-45F6-99F7-18E2C9D8D023}" srcId="{899D8D80-C58A-4989-B1E8-2B042F46F395}" destId="{76476E8D-8946-44A8-A5C7-6F27B28AB946}" srcOrd="6" destOrd="0" parTransId="{85A53840-2C9E-4CEC-AE60-126C6ABD1D1F}" sibTransId="{E288ADD5-078A-413D-B6C4-22B47F3D474E}"/>
    <dgm:cxn modelId="{832BBFA1-A7DE-4946-9167-308F97A022EF}" srcId="{899D8D80-C58A-4989-B1E8-2B042F46F395}" destId="{95278E38-677F-402C-97B4-309EFE01AA66}" srcOrd="2" destOrd="0" parTransId="{0DBF9225-B14B-4731-A13D-BBC7EF8B30AE}" sibTransId="{246C6AE1-B549-490D-AFC7-34C766DA4DE8}"/>
    <dgm:cxn modelId="{1B59CBA7-ADBC-40B0-ADC6-6AF22EBA0D98}" srcId="{99104538-DEB7-4EC8-A286-BB1D08587AFD}" destId="{A0A55439-817A-47F2-B208-713C23E3AB05}" srcOrd="0" destOrd="0" parTransId="{1F924D6A-8BE1-4F6E-A389-D4A65FB5B9CB}" sibTransId="{7F3EF596-85DE-4BD6-95FF-A26C15D2D867}"/>
    <dgm:cxn modelId="{D6E80CA8-EBD8-4435-8FF1-E4D31BF27F00}" srcId="{538625BC-E876-4424-8B6C-C2B7D764BA74}" destId="{899D8D80-C58A-4989-B1E8-2B042F46F395}" srcOrd="0" destOrd="0" parTransId="{146ED05B-9CCF-4C8E-BEA2-A2303976F46D}" sibTransId="{BFB1A10E-FC3B-47DE-BA45-53F7192F23D1}"/>
    <dgm:cxn modelId="{BDE3FAB6-57E9-4A24-A68F-70B677F345BA}" type="presOf" srcId="{901BD226-8175-411D-8C4A-C376AC1AC66E}" destId="{69061E3B-439B-4BDB-9DA4-350FE19808FA}" srcOrd="0" destOrd="3" presId="urn:microsoft.com/office/officeart/2005/8/layout/hList1"/>
    <dgm:cxn modelId="{6472ADBA-3896-4161-B723-5AECCB7657FA}" srcId="{899D8D80-C58A-4989-B1E8-2B042F46F395}" destId="{A828B43C-172B-4254-A1D2-8F9AFEBB7429}" srcOrd="4" destOrd="0" parTransId="{9B58DDC0-27E5-4AEA-92B9-31334AFDE3D3}" sibTransId="{7217C3EB-B15F-4538-AEFF-305C63BAFD68}"/>
    <dgm:cxn modelId="{A220F2CF-604B-4F80-B062-CA069866254D}" srcId="{899D8D80-C58A-4989-B1E8-2B042F46F395}" destId="{901BD226-8175-411D-8C4A-C376AC1AC66E}" srcOrd="3" destOrd="0" parTransId="{9F0D9961-3FF4-417F-B565-19A78D18943A}" sibTransId="{F2772668-3AD9-446A-B590-0BB32C1A348F}"/>
    <dgm:cxn modelId="{D83480D6-DD14-4606-B5C2-BF487E25342A}" type="presOf" srcId="{695EF58B-0E10-4DC9-8DF3-2F5031D16CAB}" destId="{69061E3B-439B-4BDB-9DA4-350FE19808FA}" srcOrd="0" destOrd="1" presId="urn:microsoft.com/office/officeart/2005/8/layout/hList1"/>
    <dgm:cxn modelId="{EF0E7CDD-4A6F-4441-A403-33FF84F77B90}" type="presOf" srcId="{99104538-DEB7-4EC8-A286-BB1D08587AFD}" destId="{556EA225-53F9-4B89-AF4F-516A32CC294E}" srcOrd="0" destOrd="0" presId="urn:microsoft.com/office/officeart/2005/8/layout/hList1"/>
    <dgm:cxn modelId="{754B70E1-04D5-4429-B295-045E16D62BE2}" srcId="{53AB8D24-E4DD-45D3-B8DD-AE2AA2163129}" destId="{780D2810-606D-4FDE-804B-C3AD8B9DD630}" srcOrd="0" destOrd="0" parTransId="{21E48326-E221-4AC3-BC9E-67C96028C92C}" sibTransId="{1C09001E-C1DC-4B1C-B574-2FD9A1289890}"/>
    <dgm:cxn modelId="{809F15E3-42C7-4B89-BF43-B8B7044877E0}" type="presOf" srcId="{899D8D80-C58A-4989-B1E8-2B042F46F395}" destId="{3A0166AB-83EA-425A-981C-63D6A5D3630F}" srcOrd="0" destOrd="0" presId="urn:microsoft.com/office/officeart/2005/8/layout/hList1"/>
    <dgm:cxn modelId="{66FD6EEB-B7E8-41FB-82A2-741878EAD05A}" type="presOf" srcId="{95278E38-677F-402C-97B4-309EFE01AA66}" destId="{69061E3B-439B-4BDB-9DA4-350FE19808FA}" srcOrd="0" destOrd="2" presId="urn:microsoft.com/office/officeart/2005/8/layout/hList1"/>
    <dgm:cxn modelId="{566150F4-B232-4990-9ED0-6E96404F57B5}" type="presOf" srcId="{35DA56EC-CCA2-4025-9ECB-133DA591F8ED}" destId="{89EE38F5-E4F6-430A-8AFC-1D287276B90E}" srcOrd="0" destOrd="1" presId="urn:microsoft.com/office/officeart/2005/8/layout/hList1"/>
    <dgm:cxn modelId="{B27158F5-CE59-489C-BF37-BC8EA6756FF0}" type="presOf" srcId="{696BC724-E082-4228-AFA6-3CC021981C6E}" destId="{69061E3B-439B-4BDB-9DA4-350FE19808FA}" srcOrd="0" destOrd="7" presId="urn:microsoft.com/office/officeart/2005/8/layout/hList1"/>
    <dgm:cxn modelId="{43B41CFE-30E4-488F-9A36-CFB244118A95}" srcId="{899D8D80-C58A-4989-B1E8-2B042F46F395}" destId="{8399107C-B8A7-4245-BDA1-437395771351}" srcOrd="5" destOrd="0" parTransId="{19F2B831-5B1A-4222-AC76-088376A7A986}" sibTransId="{213AFBEE-53FC-48EF-9BF7-E1C90FA0BC81}"/>
    <dgm:cxn modelId="{9EB92430-F7B0-4878-AADD-CC25E36D6DA2}" type="presParOf" srcId="{123646F8-B6F0-42CB-95CA-93F7DDDD974A}" destId="{E54AD752-E22F-4FDD-B723-A7AE544A67C1}" srcOrd="0" destOrd="0" presId="urn:microsoft.com/office/officeart/2005/8/layout/hList1"/>
    <dgm:cxn modelId="{4186DF4D-E3C4-4805-9D06-0298CE65355A}" type="presParOf" srcId="{E54AD752-E22F-4FDD-B723-A7AE544A67C1}" destId="{3A0166AB-83EA-425A-981C-63D6A5D3630F}" srcOrd="0" destOrd="0" presId="urn:microsoft.com/office/officeart/2005/8/layout/hList1"/>
    <dgm:cxn modelId="{8F11017E-EDBE-45B9-AEE7-4FE23E8ACCCA}" type="presParOf" srcId="{E54AD752-E22F-4FDD-B723-A7AE544A67C1}" destId="{69061E3B-439B-4BDB-9DA4-350FE19808FA}" srcOrd="1" destOrd="0" presId="urn:microsoft.com/office/officeart/2005/8/layout/hList1"/>
    <dgm:cxn modelId="{9764D626-124A-41E9-979F-42A824DF12E1}" type="presParOf" srcId="{123646F8-B6F0-42CB-95CA-93F7DDDD974A}" destId="{5AE41361-A5E4-4FED-9F65-378A2DE1ED66}" srcOrd="1" destOrd="0" presId="urn:microsoft.com/office/officeart/2005/8/layout/hList1"/>
    <dgm:cxn modelId="{8F17EF10-AD6D-4866-B6DA-5E6CE36A8591}" type="presParOf" srcId="{123646F8-B6F0-42CB-95CA-93F7DDDD974A}" destId="{B61E6522-1623-400F-B668-5C29EFECFB1C}" srcOrd="2" destOrd="0" presId="urn:microsoft.com/office/officeart/2005/8/layout/hList1"/>
    <dgm:cxn modelId="{08E86B0E-FB09-4608-962A-4E682C94C345}" type="presParOf" srcId="{B61E6522-1623-400F-B668-5C29EFECFB1C}" destId="{556EA225-53F9-4B89-AF4F-516A32CC294E}" srcOrd="0" destOrd="0" presId="urn:microsoft.com/office/officeart/2005/8/layout/hList1"/>
    <dgm:cxn modelId="{109E1FEE-89ED-43A8-B590-973AA065CBB9}" type="presParOf" srcId="{B61E6522-1623-400F-B668-5C29EFECFB1C}" destId="{6BB35723-8CBF-4D8A-8ECD-575F6EE50591}" srcOrd="1" destOrd="0" presId="urn:microsoft.com/office/officeart/2005/8/layout/hList1"/>
    <dgm:cxn modelId="{D5997860-E89E-49FD-9270-E0B5AB0682BE}" type="presParOf" srcId="{123646F8-B6F0-42CB-95CA-93F7DDDD974A}" destId="{38A673AB-6C67-4917-8804-66DF9ED4C2A0}" srcOrd="3" destOrd="0" presId="urn:microsoft.com/office/officeart/2005/8/layout/hList1"/>
    <dgm:cxn modelId="{083B770E-444E-41E3-B27C-35AA06538BCD}" type="presParOf" srcId="{123646F8-B6F0-42CB-95CA-93F7DDDD974A}" destId="{2CECD220-A5D0-4B01-9903-03B4107CD976}" srcOrd="4" destOrd="0" presId="urn:microsoft.com/office/officeart/2005/8/layout/hList1"/>
    <dgm:cxn modelId="{939F0F24-B9DA-4D88-B113-D17A878C1C1A}" type="presParOf" srcId="{2CECD220-A5D0-4B01-9903-03B4107CD976}" destId="{378CA517-2883-4C3F-A425-184F9245724B}" srcOrd="0" destOrd="0" presId="urn:microsoft.com/office/officeart/2005/8/layout/hList1"/>
    <dgm:cxn modelId="{F5A37677-99BF-4FB1-9180-6F34322DF73B}" type="presParOf" srcId="{2CECD220-A5D0-4B01-9903-03B4107CD976}" destId="{89EE38F5-E4F6-430A-8AFC-1D287276B90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166AB-83EA-425A-981C-63D6A5D3630F}">
      <dsp:nvSpPr>
        <dsp:cNvPr id="0" name=""/>
        <dsp:cNvSpPr/>
      </dsp:nvSpPr>
      <dsp:spPr>
        <a:xfrm>
          <a:off x="3235" y="140111"/>
          <a:ext cx="3154958" cy="1261983"/>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fr-FR" sz="5700" kern="1200" dirty="0">
              <a:latin typeface="Calibri" pitchFamily="34" charset="0"/>
              <a:cs typeface="Calibri" pitchFamily="34" charset="0"/>
            </a:rPr>
            <a:t>S </a:t>
          </a:r>
          <a:endParaRPr lang="el-GR" sz="5700" kern="1200" dirty="0">
            <a:latin typeface="Calibri" pitchFamily="34" charset="0"/>
            <a:cs typeface="Calibri" pitchFamily="34" charset="0"/>
          </a:endParaRPr>
        </a:p>
      </dsp:txBody>
      <dsp:txXfrm>
        <a:off x="3235" y="140111"/>
        <a:ext cx="3154958" cy="1261983"/>
      </dsp:txXfrm>
    </dsp:sp>
    <dsp:sp modelId="{69061E3B-439B-4BDB-9DA4-350FE19808FA}">
      <dsp:nvSpPr>
        <dsp:cNvPr id="0" name=""/>
        <dsp:cNvSpPr/>
      </dsp:nvSpPr>
      <dsp:spPr>
        <a:xfrm>
          <a:off x="3235" y="1402094"/>
          <a:ext cx="3154958" cy="2659904"/>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0" kern="1200" dirty="0"/>
            <a:t>Για τη μείωση των απορριμμάτων </a:t>
          </a:r>
          <a:r>
            <a:rPr lang="el-GR" sz="1400" b="0" kern="1200" dirty="0" err="1"/>
            <a:t>Réduire</a:t>
          </a:r>
          <a:r>
            <a:rPr lang="el-GR" sz="1400" b="0" kern="1200" dirty="0"/>
            <a:t> </a:t>
          </a:r>
          <a:r>
            <a:rPr lang="el-GR" sz="1400" b="0" kern="1200" dirty="0" err="1"/>
            <a:t>les</a:t>
          </a:r>
          <a:r>
            <a:rPr lang="el-GR" sz="1400" b="0" kern="1200" dirty="0"/>
            <a:t> </a:t>
          </a:r>
          <a:r>
            <a:rPr lang="el-GR" sz="1400" b="0" kern="1200" dirty="0" err="1"/>
            <a:t>déchets</a:t>
          </a:r>
          <a:r>
            <a:rPr lang="en-US" sz="1400" b="0" kern="1200" dirty="0"/>
            <a:t>)</a:t>
          </a:r>
          <a:endParaRPr lang="el-GR" sz="1400" b="0" kern="1200" dirty="0"/>
        </a:p>
        <a:p>
          <a:pPr marL="114300" lvl="1" indent="-114300" algn="l" defTabSz="622300">
            <a:lnSpc>
              <a:spcPct val="90000"/>
            </a:lnSpc>
            <a:spcBef>
              <a:spcPct val="0"/>
            </a:spcBef>
            <a:spcAft>
              <a:spcPct val="15000"/>
            </a:spcAft>
            <a:buChar char="•"/>
          </a:pPr>
          <a:r>
            <a:rPr lang="en-US" sz="1400" b="0" kern="1200" dirty="0"/>
            <a:t> …</a:t>
          </a:r>
          <a:endParaRPr lang="el-GR" sz="1400" b="0" kern="1200" dirty="0"/>
        </a:p>
        <a:p>
          <a:pPr marL="114300" lvl="1" indent="-114300" algn="l" defTabSz="622300">
            <a:lnSpc>
              <a:spcPct val="90000"/>
            </a:lnSpc>
            <a:spcBef>
              <a:spcPct val="0"/>
            </a:spcBef>
            <a:spcAft>
              <a:spcPct val="15000"/>
            </a:spcAft>
            <a:buChar char="•"/>
          </a:pPr>
          <a:r>
            <a:rPr lang="fr-FR" sz="1400" b="0" kern="1200" dirty="0"/>
            <a:t>…</a:t>
          </a:r>
          <a:endParaRPr lang="el-GR" sz="1400" b="0" kern="1200" dirty="0"/>
        </a:p>
        <a:p>
          <a:pPr marL="114300" lvl="1" indent="-114300" algn="l" defTabSz="622300">
            <a:lnSpc>
              <a:spcPct val="90000"/>
            </a:lnSpc>
            <a:spcBef>
              <a:spcPct val="0"/>
            </a:spcBef>
            <a:spcAft>
              <a:spcPct val="15000"/>
            </a:spcAft>
            <a:buChar char="•"/>
          </a:pPr>
          <a:r>
            <a:rPr lang="el-GR" sz="1400" b="0" kern="1200" dirty="0"/>
            <a:t>Για την επαναχρησιμοποίηση των αγαθών </a:t>
          </a:r>
          <a:r>
            <a:rPr lang="en-US" sz="1400" b="0" kern="1200" dirty="0"/>
            <a:t>(</a:t>
          </a:r>
          <a:r>
            <a:rPr lang="el-GR" sz="1400" b="0" kern="1200" dirty="0" err="1"/>
            <a:t>Réutiliser</a:t>
          </a:r>
          <a:r>
            <a:rPr lang="el-GR" sz="1400" b="0" kern="1200" dirty="0"/>
            <a:t> </a:t>
          </a:r>
          <a:r>
            <a:rPr lang="el-GR" sz="1400" b="0" kern="1200" dirty="0" err="1"/>
            <a:t>les</a:t>
          </a:r>
          <a:r>
            <a:rPr lang="el-GR" sz="1400" b="0" kern="1200" dirty="0"/>
            <a:t> </a:t>
          </a:r>
          <a:r>
            <a:rPr lang="el-GR" sz="1400" b="0" kern="1200" dirty="0" err="1"/>
            <a:t>produits</a:t>
          </a:r>
          <a:r>
            <a:rPr lang="en-US" sz="1400" b="0" kern="1200" dirty="0"/>
            <a:t>)</a:t>
          </a:r>
          <a:endParaRPr lang="el-GR" sz="1400" b="0" kern="1200" dirty="0"/>
        </a:p>
        <a:p>
          <a:pPr marL="114300" lvl="1" indent="-114300" algn="l" defTabSz="622300">
            <a:lnSpc>
              <a:spcPct val="90000"/>
            </a:lnSpc>
            <a:spcBef>
              <a:spcPct val="0"/>
            </a:spcBef>
            <a:spcAft>
              <a:spcPct val="15000"/>
            </a:spcAft>
            <a:buChar char="•"/>
          </a:pPr>
          <a:r>
            <a:rPr lang="en-US" sz="1400" b="0" kern="1200" dirty="0"/>
            <a:t> …</a:t>
          </a:r>
          <a:endParaRPr lang="el-GR" sz="1400" b="0" kern="1200" dirty="0"/>
        </a:p>
        <a:p>
          <a:pPr marL="114300" lvl="1" indent="-114300" algn="l" defTabSz="622300">
            <a:lnSpc>
              <a:spcPct val="90000"/>
            </a:lnSpc>
            <a:spcBef>
              <a:spcPct val="0"/>
            </a:spcBef>
            <a:spcAft>
              <a:spcPct val="15000"/>
            </a:spcAft>
            <a:buChar char="•"/>
          </a:pPr>
          <a:r>
            <a:rPr lang="fr-FR" sz="1400" b="0" kern="1200" dirty="0"/>
            <a:t>…</a:t>
          </a:r>
          <a:endParaRPr lang="el-GR" sz="1400" b="0" kern="1200" dirty="0"/>
        </a:p>
        <a:p>
          <a:pPr marL="114300" lvl="1" indent="-114300" algn="l" defTabSz="622300">
            <a:lnSpc>
              <a:spcPct val="90000"/>
            </a:lnSpc>
            <a:spcBef>
              <a:spcPct val="0"/>
            </a:spcBef>
            <a:spcAft>
              <a:spcPct val="15000"/>
            </a:spcAft>
            <a:buChar char="•"/>
          </a:pPr>
          <a:r>
            <a:rPr lang="el-GR" sz="1400" b="0" kern="1200" dirty="0"/>
            <a:t>Για την ανακύκλωση των υλικών</a:t>
          </a:r>
          <a:r>
            <a:rPr lang="fr-FR" sz="1400" b="0" kern="1200" dirty="0"/>
            <a:t> (Recycler les matériaux)</a:t>
          </a:r>
          <a:endParaRPr lang="el-GR" sz="1400" b="0" kern="1200" dirty="0"/>
        </a:p>
        <a:p>
          <a:pPr marL="114300" lvl="1" indent="-114300" algn="l" defTabSz="622300">
            <a:lnSpc>
              <a:spcPct val="90000"/>
            </a:lnSpc>
            <a:spcBef>
              <a:spcPct val="0"/>
            </a:spcBef>
            <a:spcAft>
              <a:spcPct val="15000"/>
            </a:spcAft>
            <a:buChar char="•"/>
          </a:pPr>
          <a:r>
            <a:rPr lang="en-US" sz="1400" b="0" kern="1200" dirty="0"/>
            <a:t> …</a:t>
          </a:r>
          <a:endParaRPr lang="el-GR" sz="1400" b="0" kern="1200" dirty="0"/>
        </a:p>
        <a:p>
          <a:pPr marL="114300" lvl="1" indent="-114300" algn="l" defTabSz="622300">
            <a:lnSpc>
              <a:spcPct val="90000"/>
            </a:lnSpc>
            <a:spcBef>
              <a:spcPct val="0"/>
            </a:spcBef>
            <a:spcAft>
              <a:spcPct val="15000"/>
            </a:spcAft>
            <a:buChar char="•"/>
          </a:pPr>
          <a:r>
            <a:rPr lang="fr-FR" sz="1400" b="0" kern="1200" dirty="0"/>
            <a:t>…</a:t>
          </a:r>
          <a:endParaRPr lang="el-GR" sz="1400" b="0" kern="1200" dirty="0"/>
        </a:p>
      </dsp:txBody>
      <dsp:txXfrm>
        <a:off x="3235" y="1402094"/>
        <a:ext cx="3154958" cy="2659904"/>
      </dsp:txXfrm>
    </dsp:sp>
    <dsp:sp modelId="{556EA225-53F9-4B89-AF4F-516A32CC294E}">
      <dsp:nvSpPr>
        <dsp:cNvPr id="0" name=""/>
        <dsp:cNvSpPr/>
      </dsp:nvSpPr>
      <dsp:spPr>
        <a:xfrm>
          <a:off x="3599887" y="140111"/>
          <a:ext cx="3154958" cy="1261983"/>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fr-FR" sz="5700" kern="1200" dirty="0">
              <a:latin typeface="Calibri" pitchFamily="34" charset="0"/>
              <a:cs typeface="Calibri" pitchFamily="34" charset="0"/>
            </a:rPr>
            <a:t>V</a:t>
          </a:r>
          <a:endParaRPr lang="el-GR" sz="5700" kern="1200" dirty="0">
            <a:latin typeface="Calibri" pitchFamily="34" charset="0"/>
            <a:cs typeface="Calibri" pitchFamily="34" charset="0"/>
          </a:endParaRPr>
        </a:p>
      </dsp:txBody>
      <dsp:txXfrm>
        <a:off x="3599887" y="140111"/>
        <a:ext cx="3154958" cy="1261983"/>
      </dsp:txXfrm>
    </dsp:sp>
    <dsp:sp modelId="{6BB35723-8CBF-4D8A-8ECD-575F6EE50591}">
      <dsp:nvSpPr>
        <dsp:cNvPr id="0" name=""/>
        <dsp:cNvSpPr/>
      </dsp:nvSpPr>
      <dsp:spPr>
        <a:xfrm>
          <a:off x="3599887" y="1402094"/>
          <a:ext cx="3154958" cy="2659904"/>
        </a:xfrm>
        <a:prstGeom prst="rect">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a:r>
          <a:endParaRPr lang="el-GR" sz="1800" kern="1200" dirty="0"/>
        </a:p>
        <a:p>
          <a:pPr marL="171450" lvl="1" indent="-171450" algn="l" defTabSz="800100">
            <a:lnSpc>
              <a:spcPct val="90000"/>
            </a:lnSpc>
            <a:spcBef>
              <a:spcPct val="0"/>
            </a:spcBef>
            <a:spcAft>
              <a:spcPct val="15000"/>
            </a:spcAft>
            <a:buChar char="•"/>
          </a:pPr>
          <a:r>
            <a:rPr lang="en-US" sz="1800" kern="1200" dirty="0"/>
            <a:t>…</a:t>
          </a:r>
          <a:endParaRPr lang="el-GR" sz="1800" kern="1200" dirty="0"/>
        </a:p>
        <a:p>
          <a:pPr marL="171450" lvl="1" indent="-171450" algn="l" defTabSz="800100">
            <a:lnSpc>
              <a:spcPct val="90000"/>
            </a:lnSpc>
            <a:spcBef>
              <a:spcPct val="0"/>
            </a:spcBef>
            <a:spcAft>
              <a:spcPct val="15000"/>
            </a:spcAft>
            <a:buChar char="•"/>
          </a:pPr>
          <a:r>
            <a:rPr lang="en-US" sz="1800" kern="1200" dirty="0"/>
            <a:t>…</a:t>
          </a:r>
          <a:endParaRPr lang="el-GR" sz="1800" kern="1200" dirty="0"/>
        </a:p>
      </dsp:txBody>
      <dsp:txXfrm>
        <a:off x="3599887" y="1402094"/>
        <a:ext cx="3154958" cy="2659904"/>
      </dsp:txXfrm>
    </dsp:sp>
    <dsp:sp modelId="{378CA517-2883-4C3F-A425-184F9245724B}">
      <dsp:nvSpPr>
        <dsp:cNvPr id="0" name=""/>
        <dsp:cNvSpPr/>
      </dsp:nvSpPr>
      <dsp:spPr>
        <a:xfrm>
          <a:off x="7196540" y="140111"/>
          <a:ext cx="3154958" cy="1261983"/>
        </a:xfrm>
        <a:prstGeom prst="rect">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fr-FR" sz="5700" kern="1200" dirty="0">
              <a:latin typeface="Calibri" pitchFamily="34" charset="0"/>
              <a:cs typeface="Calibri" pitchFamily="34" charset="0"/>
            </a:rPr>
            <a:t>A </a:t>
          </a:r>
          <a:endParaRPr lang="el-GR" sz="5700" kern="1200" dirty="0">
            <a:latin typeface="Calibri" pitchFamily="34" charset="0"/>
            <a:cs typeface="Calibri" pitchFamily="34" charset="0"/>
          </a:endParaRPr>
        </a:p>
      </dsp:txBody>
      <dsp:txXfrm>
        <a:off x="7196540" y="140111"/>
        <a:ext cx="3154958" cy="1261983"/>
      </dsp:txXfrm>
    </dsp:sp>
    <dsp:sp modelId="{89EE38F5-E4F6-430A-8AFC-1D287276B90E}">
      <dsp:nvSpPr>
        <dsp:cNvPr id="0" name=""/>
        <dsp:cNvSpPr/>
      </dsp:nvSpPr>
      <dsp:spPr>
        <a:xfrm>
          <a:off x="7196540" y="1402094"/>
          <a:ext cx="3154958" cy="2659904"/>
        </a:xfrm>
        <a:prstGeom prst="rect">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a:r>
          <a:endParaRPr lang="el-GR" sz="1800" kern="1200" dirty="0"/>
        </a:p>
        <a:p>
          <a:pPr marL="171450" lvl="1" indent="-171450" algn="l" defTabSz="800100">
            <a:lnSpc>
              <a:spcPct val="90000"/>
            </a:lnSpc>
            <a:spcBef>
              <a:spcPct val="0"/>
            </a:spcBef>
            <a:spcAft>
              <a:spcPct val="15000"/>
            </a:spcAft>
            <a:buChar char="•"/>
          </a:pPr>
          <a:r>
            <a:rPr lang="en-US" sz="1800" kern="1200" dirty="0"/>
            <a:t>…</a:t>
          </a:r>
          <a:endParaRPr lang="el-GR" sz="1800" kern="1200" dirty="0"/>
        </a:p>
        <a:p>
          <a:pPr marL="171450" lvl="1" indent="-171450" algn="l" defTabSz="800100">
            <a:lnSpc>
              <a:spcPct val="90000"/>
            </a:lnSpc>
            <a:spcBef>
              <a:spcPct val="0"/>
            </a:spcBef>
            <a:spcAft>
              <a:spcPct val="15000"/>
            </a:spcAft>
            <a:buChar char="•"/>
          </a:pPr>
          <a:r>
            <a:rPr lang="en-US" sz="1800" kern="1200" dirty="0"/>
            <a:t>…</a:t>
          </a:r>
          <a:endParaRPr lang="el-GR" sz="1800" kern="1200" dirty="0"/>
        </a:p>
      </dsp:txBody>
      <dsp:txXfrm>
        <a:off x="7196540" y="1402094"/>
        <a:ext cx="3154958" cy="26599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41D6880B-3694-3169-6E40-D4622144CA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731F3F4-344C-8480-A3C8-AF1950A3CA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6FBE0-C8CD-4C68-BF49-BA0BBD4D3B3F}" type="datetimeFigureOut">
              <a:rPr lang="el-GR" smtClean="0"/>
              <a:t>15/11/2023</a:t>
            </a:fld>
            <a:endParaRPr lang="el-GR"/>
          </a:p>
        </p:txBody>
      </p:sp>
      <p:sp>
        <p:nvSpPr>
          <p:cNvPr id="4" name="Θέση υποσέλιδου 3">
            <a:extLst>
              <a:ext uri="{FF2B5EF4-FFF2-40B4-BE49-F238E27FC236}">
                <a16:creationId xmlns:a16="http://schemas.microsoft.com/office/drawing/2014/main" id="{C7F89A03-5582-D067-609A-1B829D0234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71445FA-96C0-B3E9-FE53-6CFA72DB4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4F717-EAA9-481C-A79C-312D599FA03E}" type="slidenum">
              <a:rPr lang="el-GR" smtClean="0"/>
              <a:t>‹#›</a:t>
            </a:fld>
            <a:endParaRPr lang="el-GR"/>
          </a:p>
        </p:txBody>
      </p:sp>
    </p:spTree>
    <p:extLst>
      <p:ext uri="{BB962C8B-B14F-4D97-AF65-F5344CB8AC3E}">
        <p14:creationId xmlns:p14="http://schemas.microsoft.com/office/powerpoint/2010/main" val="1315106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EBE74EB-355D-4095-840C-D65723CAB36A}" type="datetimeFigureOut">
              <a:rPr lang="el-GR" smtClean="0"/>
              <a:t>15/11/2023</a:t>
            </a:fld>
            <a:endParaRPr lang="el-G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E0C2DB4-0BC2-4199-8836-D78FBA11EA11}" type="slidenum">
              <a:rPr lang="el-GR" smtClean="0"/>
              <a:t>‹#›</a:t>
            </a:fld>
            <a:endParaRPr lang="el-G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076807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EBE74EB-355D-4095-840C-D65723CAB36A}" type="datetimeFigureOut">
              <a:rPr lang="el-GR" smtClean="0"/>
              <a:t>15/11/2023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255179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EBE74EB-355D-4095-840C-D65723CAB36A}" type="datetimeFigureOut">
              <a:rPr lang="el-GR" smtClean="0"/>
              <a:t>15/11/2023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202592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EBE74EB-355D-4095-840C-D65723CAB36A}" type="datetimeFigureOut">
              <a:rPr lang="el-GR" smtClean="0"/>
              <a:t>15/11/2023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17698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BE74EB-355D-4095-840C-D65723CAB36A}" type="datetimeFigureOut">
              <a:rPr lang="el-GR" smtClean="0"/>
              <a:t>15/11/2023</a:t>
            </a:fld>
            <a:endParaRPr lang="el-G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E0C2DB4-0BC2-4199-8836-D78FBA11EA11}" type="slidenum">
              <a:rPr lang="el-GR" smtClean="0"/>
              <a:t>‹#›</a:t>
            </a:fld>
            <a:endParaRPr lang="el-G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638925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EBE74EB-355D-4095-840C-D65723CAB36A}" type="datetimeFigureOut">
              <a:rPr lang="el-GR" smtClean="0"/>
              <a:t>15/11/2023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398777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EBE74EB-355D-4095-840C-D65723CAB36A}" type="datetimeFigureOut">
              <a:rPr lang="el-GR" smtClean="0"/>
              <a:t>15/11/2023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261160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EBE74EB-355D-4095-840C-D65723CAB36A}" type="datetimeFigureOut">
              <a:rPr lang="el-GR" smtClean="0"/>
              <a:t>15/11/2023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355672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E74EB-355D-4095-840C-D65723CAB36A}" type="datetimeFigureOut">
              <a:rPr lang="el-GR" smtClean="0"/>
              <a:t>15/11/2023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E0C2DB4-0BC2-4199-8836-D78FBA11EA11}" type="slidenum">
              <a:rPr lang="el-GR" smtClean="0"/>
              <a:t>‹#›</a:t>
            </a:fld>
            <a:endParaRPr lang="el-GR"/>
          </a:p>
        </p:txBody>
      </p:sp>
    </p:spTree>
    <p:extLst>
      <p:ext uri="{BB962C8B-B14F-4D97-AF65-F5344CB8AC3E}">
        <p14:creationId xmlns:p14="http://schemas.microsoft.com/office/powerpoint/2010/main" val="99650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BE74EB-355D-4095-840C-D65723CAB36A}" type="datetimeFigureOut">
              <a:rPr lang="el-GR" smtClean="0"/>
              <a:t>15/11/2023</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E0C2DB4-0BC2-4199-8836-D78FBA11EA11}"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804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BE74EB-355D-4095-840C-D65723CAB36A}" type="datetimeFigureOut">
              <a:rPr lang="el-GR" smtClean="0"/>
              <a:t>15/11/2023</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E0C2DB4-0BC2-4199-8836-D78FBA11EA11}"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025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EBE74EB-355D-4095-840C-D65723CAB36A}" type="datetimeFigureOut">
              <a:rPr lang="el-GR" smtClean="0"/>
              <a:t>15/11/2023</a:t>
            </a:fld>
            <a:endParaRPr lang="el-G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E0C2DB4-0BC2-4199-8836-D78FBA11EA11}" type="slidenum">
              <a:rPr lang="el-GR" smtClean="0"/>
              <a:t>‹#›</a:t>
            </a:fld>
            <a:endParaRPr lang="el-G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0366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wwr.eu/fra/" TargetMode="External"/><Relationship Id="rId2" Type="http://schemas.openxmlformats.org/officeDocument/2006/relationships/hyperlink" Target="https://serd.ademe.fr/"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Bt8dVWebPA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c67oN2gko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C7GiPQch5Mg" TargetMode="External"/><Relationship Id="rId2" Type="http://schemas.openxmlformats.org/officeDocument/2006/relationships/hyperlink" Target="https://youtu.be/c67oN2gkoDU" TargetMode="External"/><Relationship Id="rId1" Type="http://schemas.openxmlformats.org/officeDocument/2006/relationships/slideLayout" Target="../slideLayouts/slideLayout2.xml"/><Relationship Id="rId5" Type="http://schemas.openxmlformats.org/officeDocument/2006/relationships/hyperlink" Target="https://ewwr.eu/fra/" TargetMode="External"/><Relationship Id="rId4" Type="http://schemas.openxmlformats.org/officeDocument/2006/relationships/hyperlink" Target="https://youtu.be/Bt8dVWebPA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c67oN2gko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33FFC1-D272-CE1F-F64A-3F7CB1F15687}"/>
              </a:ext>
            </a:extLst>
          </p:cNvPr>
          <p:cNvSpPr>
            <a:spLocks noGrp="1"/>
          </p:cNvSpPr>
          <p:nvPr>
            <p:ph type="ctrTitle"/>
          </p:nvPr>
        </p:nvSpPr>
        <p:spPr>
          <a:xfrm>
            <a:off x="1915127" y="1807468"/>
            <a:ext cx="8361229" cy="2098226"/>
          </a:xfrm>
        </p:spPr>
        <p:txBody>
          <a:bodyPr/>
          <a:lstStyle/>
          <a:p>
            <a:r>
              <a:rPr lang="fr-FR" sz="6000" dirty="0">
                <a:solidFill>
                  <a:schemeClr val="accent1"/>
                </a:solidFill>
              </a:rPr>
              <a:t>Réduisons nos déchets</a:t>
            </a:r>
            <a:endParaRPr lang="el-GR" sz="6000" dirty="0">
              <a:solidFill>
                <a:schemeClr val="accent1"/>
              </a:solidFill>
            </a:endParaRPr>
          </a:p>
        </p:txBody>
      </p:sp>
      <p:sp>
        <p:nvSpPr>
          <p:cNvPr id="3" name="Υπότιτλος 2">
            <a:extLst>
              <a:ext uri="{FF2B5EF4-FFF2-40B4-BE49-F238E27FC236}">
                <a16:creationId xmlns:a16="http://schemas.microsoft.com/office/drawing/2014/main" id="{08EF19F8-42F7-DA8E-AE7E-7DA0934116D4}"/>
              </a:ext>
            </a:extLst>
          </p:cNvPr>
          <p:cNvSpPr>
            <a:spLocks noGrp="1"/>
          </p:cNvSpPr>
          <p:nvPr>
            <p:ph type="subTitle" idx="1"/>
          </p:nvPr>
        </p:nvSpPr>
        <p:spPr>
          <a:xfrm>
            <a:off x="1524000" y="3849624"/>
            <a:ext cx="9144000" cy="1408176"/>
          </a:xfrm>
        </p:spPr>
        <p:txBody>
          <a:bodyPr>
            <a:normAutofit fontScale="92500" lnSpcReduction="20000"/>
          </a:bodyPr>
          <a:lstStyle/>
          <a:p>
            <a:r>
              <a:rPr lang="fr-FR" sz="3200" dirty="0">
                <a:latin typeface="Calibri" panose="020F0502020204030204" pitchFamily="34" charset="0"/>
                <a:cs typeface="Calibri" panose="020F0502020204030204" pitchFamily="34" charset="0"/>
              </a:rPr>
              <a:t>Le meilleur déchet est celui que l’on ne produit pas</a:t>
            </a:r>
          </a:p>
          <a:p>
            <a:r>
              <a:rPr lang="en-US" sz="3200" dirty="0">
                <a:latin typeface="Calibri" panose="020F0502020204030204" pitchFamily="34" charset="0"/>
                <a:cs typeface="Calibri" panose="020F0502020204030204" pitchFamily="34" charset="0"/>
                <a:hlinkClick r:id="rId2"/>
              </a:rPr>
              <a:t>https://serd.ademe.fr/</a:t>
            </a:r>
            <a:r>
              <a:rPr lang="fr-FR"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hlinkClick r:id="rId3"/>
              </a:rPr>
              <a:t>https://ewwr.eu/fra/</a:t>
            </a:r>
            <a:r>
              <a:rPr lang="en-US" sz="3200" dirty="0">
                <a:latin typeface="Calibri" panose="020F0502020204030204" pitchFamily="34" charset="0"/>
                <a:cs typeface="Calibri" panose="020F0502020204030204" pitchFamily="34" charset="0"/>
              </a:rPr>
              <a:t> </a:t>
            </a:r>
            <a:endParaRPr lang="el-GR"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2F1A26A-AD3B-31C6-6E0F-DAD776AFCA3C}"/>
              </a:ext>
            </a:extLst>
          </p:cNvPr>
          <p:cNvSpPr txBox="1"/>
          <p:nvPr/>
        </p:nvSpPr>
        <p:spPr>
          <a:xfrm>
            <a:off x="1614204" y="270130"/>
            <a:ext cx="9376029" cy="400110"/>
          </a:xfrm>
          <a:prstGeom prst="rect">
            <a:avLst/>
          </a:prstGeom>
          <a:noFill/>
        </p:spPr>
        <p:txBody>
          <a:bodyPr wrap="square">
            <a:spAutoFit/>
          </a:bodyPr>
          <a:lstStyle/>
          <a:p>
            <a:r>
              <a:rPr lang="fr-FR" sz="2000" dirty="0">
                <a:latin typeface="Calibri" panose="020F0502020204030204" pitchFamily="34" charset="0"/>
                <a:cs typeface="Calibri" panose="020F0502020204030204" pitchFamily="34" charset="0"/>
              </a:rPr>
              <a:t>La Semaine Européenne de la réduction des déchets </a:t>
            </a:r>
            <a:r>
              <a:rPr lang="fr-FR" sz="2000" b="1" i="0" dirty="0">
                <a:solidFill>
                  <a:srgbClr val="223F3A"/>
                </a:solidFill>
                <a:effectLst/>
                <a:latin typeface="Calibri" panose="020F0502020204030204" pitchFamily="34" charset="0"/>
                <a:cs typeface="Calibri" panose="020F0502020204030204" pitchFamily="34" charset="0"/>
              </a:rPr>
              <a:t>du 18 au 26 novembre 2023</a:t>
            </a:r>
            <a:endParaRPr lang="el-GR" sz="20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723A07F-FE2E-0703-E2BB-2A914EE3978A}"/>
              </a:ext>
            </a:extLst>
          </p:cNvPr>
          <p:cNvSpPr txBox="1"/>
          <p:nvPr/>
        </p:nvSpPr>
        <p:spPr>
          <a:xfrm>
            <a:off x="3254980" y="1378481"/>
            <a:ext cx="7021375" cy="400110"/>
          </a:xfrm>
          <a:prstGeom prst="rect">
            <a:avLst/>
          </a:prstGeom>
          <a:noFill/>
        </p:spPr>
        <p:txBody>
          <a:bodyPr wrap="square">
            <a:spAutoFit/>
          </a:bodyPr>
          <a:lstStyle/>
          <a:p>
            <a:r>
              <a:rPr lang="fr-FR" sz="2000" dirty="0">
                <a:latin typeface="Bahnschrift SemiBold" panose="020B0502040204020203" pitchFamily="34" charset="0"/>
              </a:rPr>
              <a:t>SERD 2023 – Emballages : la sobriété avant le recyclage</a:t>
            </a:r>
            <a:endParaRPr lang="el-GR" sz="2000" dirty="0">
              <a:latin typeface="Bahnschrift SemiBold" panose="020B0502040204020203" pitchFamily="34" charset="0"/>
            </a:endParaRPr>
          </a:p>
        </p:txBody>
      </p:sp>
      <p:pic>
        <p:nvPicPr>
          <p:cNvPr id="15" name="Εικόνα 14">
            <a:extLst>
              <a:ext uri="{FF2B5EF4-FFF2-40B4-BE49-F238E27FC236}">
                <a16:creationId xmlns:a16="http://schemas.microsoft.com/office/drawing/2014/main" id="{A35B2E2E-5C49-A715-85CA-6899A9ECD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332" y="1182686"/>
            <a:ext cx="1828800" cy="2503170"/>
          </a:xfrm>
          <a:prstGeom prst="rect">
            <a:avLst/>
          </a:prstGeom>
        </p:spPr>
      </p:pic>
    </p:spTree>
    <p:extLst>
      <p:ext uri="{BB962C8B-B14F-4D97-AF65-F5344CB8AC3E}">
        <p14:creationId xmlns:p14="http://schemas.microsoft.com/office/powerpoint/2010/main" val="257447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506941"/>
          </a:xfrm>
        </p:spPr>
        <p:txBody>
          <a:bodyPr>
            <a:normAutofit fontScale="90000"/>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838200" y="1066800"/>
            <a:ext cx="10515600" cy="5426073"/>
          </a:xfrm>
        </p:spPr>
        <p:txBody>
          <a:bodyPr>
            <a:normAutofit/>
          </a:bodyPr>
          <a:lstStyle/>
          <a:p>
            <a:pPr marL="457200" lvl="0" indent="-457200">
              <a:lnSpc>
                <a:spcPct val="115000"/>
              </a:lnSpc>
              <a:spcAft>
                <a:spcPts val="1000"/>
              </a:spcAft>
              <a:buFont typeface="+mj-lt"/>
              <a:buAutoNum type="alphaLcParenR"/>
            </a:pPr>
            <a:r>
              <a:rPr lang="el-GR"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Ποιες από τις παρακάτω έξυπνες συμβουλές εντοπίσατε στο βίντεο; Τσεκάρετε (</a:t>
            </a:r>
            <a:r>
              <a:rPr lang="el-GR" b="1" dirty="0">
                <a:solidFill>
                  <a:schemeClr val="accent1"/>
                </a:solidFill>
                <a:effectLst/>
                <a:latin typeface="Calibri" panose="020F0502020204030204" pitchFamily="34" charset="0"/>
                <a:ea typeface="Wingdings" panose="05000000000000000000" pitchFamily="2" charset="2"/>
                <a:cs typeface="Calibri" panose="020F0502020204030204" pitchFamily="34" charset="0"/>
                <a:sym typeface="Wingdings" panose="05000000000000000000" pitchFamily="2" charset="2"/>
              </a:rPr>
              <a:t></a:t>
            </a:r>
            <a:r>
              <a:rPr lang="el-GR"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τις προτάσεις.</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Utilisez</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une</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liste</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d’achats</a:t>
            </a:r>
            <a:r>
              <a:rPr lang="en-US" dirty="0">
                <a:solidFill>
                  <a:schemeClr val="tx1"/>
                </a:solidFill>
                <a:latin typeface="Calibri" panose="020F0502020204030204" pitchFamily="34" charset="0"/>
                <a:cs typeface="Calibri" panose="020F0502020204030204" pitchFamily="34" charset="0"/>
              </a:rPr>
              <a:t> pour faire les courses.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Utilisez</a:t>
            </a:r>
            <a:r>
              <a:rPr lang="en-US" dirty="0">
                <a:solidFill>
                  <a:schemeClr val="tx1"/>
                </a:solidFill>
                <a:latin typeface="Calibri" panose="020F0502020204030204" pitchFamily="34" charset="0"/>
                <a:cs typeface="Calibri" panose="020F0502020204030204" pitchFamily="34" charset="0"/>
              </a:rPr>
              <a:t> des sacs </a:t>
            </a:r>
            <a:r>
              <a:rPr lang="en-US" dirty="0" err="1">
                <a:solidFill>
                  <a:schemeClr val="tx1"/>
                </a:solidFill>
                <a:latin typeface="Calibri" panose="020F0502020204030204" pitchFamily="34" charset="0"/>
                <a:cs typeface="Calibri" panose="020F0502020204030204" pitchFamily="34" charset="0"/>
              </a:rPr>
              <a:t>réutilisables</a:t>
            </a:r>
            <a:r>
              <a:rPr lang="en-US"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Imprimez</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en</a:t>
            </a:r>
            <a:r>
              <a:rPr lang="en-US" dirty="0">
                <a:solidFill>
                  <a:schemeClr val="tx1"/>
                </a:solidFill>
                <a:latin typeface="Calibri" panose="020F0502020204030204" pitchFamily="34" charset="0"/>
                <a:cs typeface="Calibri" panose="020F0502020204030204" pitchFamily="34" charset="0"/>
              </a:rPr>
              <a:t> recto-verso, </a:t>
            </a:r>
            <a:r>
              <a:rPr lang="en-US" dirty="0" err="1">
                <a:solidFill>
                  <a:schemeClr val="tx1"/>
                </a:solidFill>
                <a:latin typeface="Calibri" panose="020F0502020204030204" pitchFamily="34" charset="0"/>
                <a:cs typeface="Calibri" panose="020F0502020204030204" pitchFamily="34" charset="0"/>
              </a:rPr>
              <a:t>plusieurs</a:t>
            </a:r>
            <a:r>
              <a:rPr lang="en-US" dirty="0">
                <a:solidFill>
                  <a:schemeClr val="tx1"/>
                </a:solidFill>
                <a:latin typeface="Calibri" panose="020F0502020204030204" pitchFamily="34" charset="0"/>
                <a:cs typeface="Calibri" panose="020F0502020204030204" pitchFamily="34" charset="0"/>
              </a:rPr>
              <a:t> pages par </a:t>
            </a:r>
            <a:r>
              <a:rPr lang="en-US" dirty="0" err="1">
                <a:solidFill>
                  <a:schemeClr val="tx1"/>
                </a:solidFill>
                <a:latin typeface="Calibri" panose="020F0502020204030204" pitchFamily="34" charset="0"/>
                <a:cs typeface="Calibri" panose="020F0502020204030204" pitchFamily="34" charset="0"/>
              </a:rPr>
              <a:t>feuille</a:t>
            </a:r>
            <a:r>
              <a:rPr lang="en-US" dirty="0">
                <a:solidFill>
                  <a:schemeClr val="tx1"/>
                </a:solidFill>
                <a:latin typeface="Calibri" panose="020F0502020204030204" pitchFamily="34" charset="0"/>
                <a:cs typeface="Calibri" panose="020F0502020204030204" pitchFamily="34" charset="0"/>
              </a:rPr>
              <a:t>, etc.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Achetez</a:t>
            </a:r>
            <a:r>
              <a:rPr lang="en-US" dirty="0">
                <a:solidFill>
                  <a:schemeClr val="tx1"/>
                </a:solidFill>
                <a:latin typeface="Calibri" panose="020F0502020204030204" pitchFamily="34" charset="0"/>
                <a:cs typeface="Calibri" panose="020F0502020204030204" pitchFamily="34" charset="0"/>
              </a:rPr>
              <a:t> des aliments non </a:t>
            </a:r>
            <a:r>
              <a:rPr lang="en-US" dirty="0" err="1">
                <a:solidFill>
                  <a:schemeClr val="tx1"/>
                </a:solidFill>
                <a:latin typeface="Calibri" panose="020F0502020204030204" pitchFamily="34" charset="0"/>
                <a:cs typeface="Calibri" panose="020F0502020204030204" pitchFamily="34" charset="0"/>
              </a:rPr>
              <a:t>emballés</a:t>
            </a:r>
            <a:r>
              <a:rPr lang="en-US" dirty="0">
                <a:solidFill>
                  <a:schemeClr val="tx1"/>
                </a:solidFill>
                <a:latin typeface="Calibri" panose="020F0502020204030204" pitchFamily="34" charset="0"/>
                <a:cs typeface="Calibri" panose="020F0502020204030204" pitchFamily="34" charset="0"/>
              </a:rPr>
              <a:t>/</a:t>
            </a:r>
            <a:r>
              <a:rPr lang="en-US" dirty="0" err="1">
                <a:solidFill>
                  <a:schemeClr val="tx1"/>
                </a:solidFill>
                <a:latin typeface="Calibri" panose="020F0502020204030204" pitchFamily="34" charset="0"/>
                <a:cs typeface="Calibri" panose="020F0502020204030204" pitchFamily="34" charset="0"/>
              </a:rPr>
              <a:t>Achetez</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vrac</a:t>
            </a:r>
            <a:r>
              <a:rPr lang="en-US" dirty="0">
                <a:solidFill>
                  <a:schemeClr val="tx1"/>
                </a:solidFill>
                <a:latin typeface="Calibri" panose="020F0502020204030204" pitchFamily="34" charset="0"/>
                <a:cs typeface="Calibri" panose="020F0502020204030204" pitchFamily="34" charset="0"/>
              </a:rPr>
              <a:t> à la coupe </a:t>
            </a:r>
            <a:r>
              <a:rPr lang="en-US" dirty="0" err="1">
                <a:solidFill>
                  <a:schemeClr val="tx1"/>
                </a:solidFill>
                <a:latin typeface="Calibri" panose="020F0502020204030204" pitchFamily="34" charset="0"/>
                <a:cs typeface="Calibri" panose="020F0502020204030204" pitchFamily="34" charset="0"/>
              </a:rPr>
              <a:t>ou</a:t>
            </a:r>
            <a:r>
              <a:rPr lang="en-US" dirty="0">
                <a:solidFill>
                  <a:schemeClr val="tx1"/>
                </a:solidFill>
                <a:latin typeface="Calibri" panose="020F0502020204030204" pitchFamily="34" charset="0"/>
                <a:cs typeface="Calibri" panose="020F0502020204030204" pitchFamily="34" charset="0"/>
              </a:rPr>
              <a:t> au </a:t>
            </a:r>
            <a:r>
              <a:rPr lang="en-US" dirty="0" err="1">
                <a:solidFill>
                  <a:schemeClr val="tx1"/>
                </a:solidFill>
                <a:latin typeface="Calibri" panose="020F0502020204030204" pitchFamily="34" charset="0"/>
                <a:cs typeface="Calibri" panose="020F0502020204030204" pitchFamily="34" charset="0"/>
              </a:rPr>
              <a:t>détail</a:t>
            </a:r>
            <a:r>
              <a:rPr lang="en-US"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Dites</a:t>
            </a:r>
            <a:r>
              <a:rPr lang="en-US" dirty="0">
                <a:solidFill>
                  <a:schemeClr val="tx1"/>
                </a:solidFill>
                <a:latin typeface="Calibri" panose="020F0502020204030204" pitchFamily="34" charset="0"/>
                <a:cs typeface="Calibri" panose="020F0502020204030204" pitchFamily="34" charset="0"/>
              </a:rPr>
              <a:t> “non” aux </a:t>
            </a:r>
            <a:r>
              <a:rPr lang="en-US" dirty="0" err="1">
                <a:solidFill>
                  <a:schemeClr val="tx1"/>
                </a:solidFill>
                <a:latin typeface="Calibri" panose="020F0502020204030204" pitchFamily="34" charset="0"/>
                <a:cs typeface="Calibri" panose="020F0502020204030204" pitchFamily="34" charset="0"/>
              </a:rPr>
              <a:t>produits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en</a:t>
            </a:r>
            <a:r>
              <a:rPr lang="en-US" dirty="0">
                <a:solidFill>
                  <a:schemeClr val="tx1"/>
                </a:solidFill>
                <a:latin typeface="Calibri" panose="020F0502020204030204" pitchFamily="34" charset="0"/>
                <a:cs typeface="Calibri" panose="020F0502020204030204" pitchFamily="34" charset="0"/>
              </a:rPr>
              <a:t> plastique </a:t>
            </a:r>
            <a:r>
              <a:rPr lang="en-US" dirty="0" err="1">
                <a:solidFill>
                  <a:schemeClr val="tx1"/>
                </a:solidFill>
                <a:latin typeface="Calibri" panose="020F0502020204030204" pitchFamily="34" charset="0"/>
                <a:cs typeface="Calibri" panose="020F0502020204030204" pitchFamily="34" charset="0"/>
              </a:rPr>
              <a:t>jetables</a:t>
            </a:r>
            <a:r>
              <a:rPr lang="en-US"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Achetez</a:t>
            </a:r>
            <a:r>
              <a:rPr lang="en-US" dirty="0">
                <a:solidFill>
                  <a:schemeClr val="tx1"/>
                </a:solidFill>
                <a:latin typeface="Calibri" panose="020F0502020204030204" pitchFamily="34" charset="0"/>
                <a:cs typeface="Calibri" panose="020F0502020204030204" pitchFamily="34" charset="0"/>
              </a:rPr>
              <a:t> « mini </a:t>
            </a:r>
            <a:r>
              <a:rPr lang="en-US" dirty="0" err="1">
                <a:solidFill>
                  <a:schemeClr val="tx1"/>
                </a:solidFill>
                <a:latin typeface="Calibri" panose="020F0502020204030204" pitchFamily="34" charset="0"/>
                <a:cs typeface="Calibri" panose="020F0502020204030204" pitchFamily="34" charset="0"/>
              </a:rPr>
              <a:t>déchet</a:t>
            </a:r>
            <a:r>
              <a:rPr lang="en-US" dirty="0">
                <a:solidFill>
                  <a:schemeClr val="tx1"/>
                </a:solidFill>
                <a:latin typeface="Calibri" panose="020F0502020204030204" pitchFamily="34" charset="0"/>
                <a:cs typeface="Calibri" panose="020F0502020204030204" pitchFamily="34" charset="0"/>
              </a:rPr>
              <a:t> » : </a:t>
            </a:r>
            <a:r>
              <a:rPr lang="en-US" dirty="0" err="1">
                <a:solidFill>
                  <a:schemeClr val="tx1"/>
                </a:solidFill>
                <a:latin typeface="Calibri" panose="020F0502020204030204" pitchFamily="34" charset="0"/>
                <a:cs typeface="Calibri" panose="020F0502020204030204" pitchFamily="34" charset="0"/>
              </a:rPr>
              <a:t>Préférez</a:t>
            </a:r>
            <a:r>
              <a:rPr lang="en-US" dirty="0">
                <a:solidFill>
                  <a:schemeClr val="tx1"/>
                </a:solidFill>
                <a:latin typeface="Calibri" panose="020F0502020204030204" pitchFamily="34" charset="0"/>
                <a:cs typeface="Calibri" panose="020F0502020204030204" pitchFamily="34" charset="0"/>
              </a:rPr>
              <a:t> les </a:t>
            </a:r>
            <a:r>
              <a:rPr lang="en-US" dirty="0" err="1">
                <a:solidFill>
                  <a:schemeClr val="tx1"/>
                </a:solidFill>
                <a:latin typeface="Calibri" panose="020F0502020204030204" pitchFamily="34" charset="0"/>
                <a:cs typeface="Calibri" panose="020F0502020204030204" pitchFamily="34" charset="0"/>
              </a:rPr>
              <a:t>produits</a:t>
            </a:r>
            <a:r>
              <a:rPr lang="en-US" dirty="0">
                <a:solidFill>
                  <a:schemeClr val="tx1"/>
                </a:solidFill>
                <a:latin typeface="Calibri" panose="020F0502020204030204" pitchFamily="34" charset="0"/>
                <a:cs typeface="Calibri" panose="020F0502020204030204" pitchFamily="34" charset="0"/>
              </a:rPr>
              <a:t> les </a:t>
            </a:r>
            <a:r>
              <a:rPr lang="en-US" dirty="0" err="1">
                <a:solidFill>
                  <a:schemeClr val="tx1"/>
                </a:solidFill>
                <a:latin typeface="Calibri" panose="020F0502020204030204" pitchFamily="34" charset="0"/>
                <a:cs typeface="Calibri" panose="020F0502020204030204" pitchFamily="34" charset="0"/>
              </a:rPr>
              <a:t>moins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emballés</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ou</a:t>
            </a:r>
            <a:r>
              <a:rPr lang="en-US" dirty="0">
                <a:solidFill>
                  <a:schemeClr val="tx1"/>
                </a:solidFill>
                <a:latin typeface="Calibri" panose="020F0502020204030204" pitchFamily="34" charset="0"/>
                <a:cs typeface="Calibri" panose="020F0502020204030204" pitchFamily="34" charset="0"/>
              </a:rPr>
              <a:t> les formats </a:t>
            </a:r>
            <a:r>
              <a:rPr lang="en-US" dirty="0" err="1">
                <a:solidFill>
                  <a:schemeClr val="tx1"/>
                </a:solidFill>
                <a:latin typeface="Calibri" panose="020F0502020204030204" pitchFamily="34" charset="0"/>
                <a:cs typeface="Calibri" panose="020F0502020204030204" pitchFamily="34" charset="0"/>
              </a:rPr>
              <a:t>familiaux</a:t>
            </a:r>
            <a:r>
              <a:rPr lang="en-US"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Buvez</a:t>
            </a:r>
            <a:r>
              <a:rPr lang="en-US" dirty="0">
                <a:solidFill>
                  <a:schemeClr val="tx1"/>
                </a:solidFill>
                <a:latin typeface="Calibri" panose="020F0502020204030204" pitchFamily="34" charset="0"/>
                <a:cs typeface="Calibri" panose="020F0502020204030204" pitchFamily="34" charset="0"/>
              </a:rPr>
              <a:t> de </a:t>
            </a:r>
            <a:r>
              <a:rPr lang="en-US" dirty="0" err="1">
                <a:solidFill>
                  <a:schemeClr val="tx1"/>
                </a:solidFill>
                <a:latin typeface="Calibri" panose="020F0502020204030204" pitchFamily="34" charset="0"/>
                <a:cs typeface="Calibri" panose="020F0502020204030204" pitchFamily="34" charset="0"/>
              </a:rPr>
              <a:t>l’eau</a:t>
            </a:r>
            <a:r>
              <a:rPr lang="en-US" dirty="0">
                <a:solidFill>
                  <a:schemeClr val="tx1"/>
                </a:solidFill>
                <a:latin typeface="Calibri" panose="020F0502020204030204" pitchFamily="34" charset="0"/>
                <a:cs typeface="Calibri" panose="020F0502020204030204" pitchFamily="34" charset="0"/>
              </a:rPr>
              <a:t> du </a:t>
            </a:r>
            <a:r>
              <a:rPr lang="en-US" dirty="0" err="1">
                <a:solidFill>
                  <a:schemeClr val="tx1"/>
                </a:solidFill>
                <a:latin typeface="Calibri" panose="020F0502020204030204" pitchFamily="34" charset="0"/>
                <a:cs typeface="Calibri" panose="020F0502020204030204" pitchFamily="34" charset="0"/>
              </a:rPr>
              <a:t>robinet</a:t>
            </a:r>
            <a:r>
              <a:rPr lang="en-US" dirty="0">
                <a:solidFill>
                  <a:schemeClr val="tx1"/>
                </a:solidFill>
                <a:latin typeface="Calibri" panose="020F0502020204030204" pitchFamily="34" charset="0"/>
                <a:cs typeface="Calibri" panose="020F0502020204030204" pitchFamily="34" charset="0"/>
              </a:rPr>
              <a:t>.	</a:t>
            </a:r>
          </a:p>
          <a:p>
            <a:pPr marL="457200" indent="-457200">
              <a:buFont typeface="+mj-lt"/>
              <a:buAutoNum type="arabicPeriod"/>
            </a:pPr>
            <a:r>
              <a:rPr lang="en-US" dirty="0" err="1">
                <a:solidFill>
                  <a:schemeClr val="tx1"/>
                </a:solidFill>
                <a:latin typeface="Calibri" panose="020F0502020204030204" pitchFamily="34" charset="0"/>
                <a:cs typeface="Calibri" panose="020F0502020204030204" pitchFamily="34" charset="0"/>
              </a:rPr>
              <a:t>Utilisez</a:t>
            </a:r>
            <a:r>
              <a:rPr lang="en-US" dirty="0">
                <a:solidFill>
                  <a:schemeClr val="tx1"/>
                </a:solidFill>
                <a:latin typeface="Calibri" panose="020F0502020204030204" pitchFamily="34" charset="0"/>
                <a:cs typeface="Calibri" panose="020F0502020204030204" pitchFamily="34" charset="0"/>
              </a:rPr>
              <a:t> des piles rechargeables.	</a:t>
            </a:r>
          </a:p>
          <a:p>
            <a:pPr marL="457200" indent="-457200" algn="just">
              <a:lnSpc>
                <a:spcPct val="115000"/>
              </a:lnSpc>
              <a:spcAft>
                <a:spcPts val="1000"/>
              </a:spcAft>
              <a:buFont typeface="+mj-lt"/>
              <a:buAutoNum type="alphaLcParenR"/>
            </a:pPr>
            <a:r>
              <a:rPr lang="el-GR" b="1" dirty="0">
                <a:solidFill>
                  <a:schemeClr val="accent1"/>
                </a:solidFill>
                <a:latin typeface="Calibri" panose="020F0502020204030204" pitchFamily="34" charset="0"/>
                <a:cs typeface="Calibri" panose="020F0502020204030204" pitchFamily="34" charset="0"/>
              </a:rPr>
              <a:t>Ποιες από τις συμβουλές που δεν υπάρχουν στο βίντεο θεωρείτε ότι συμβάλλουν στη μείωση των απορριμμάτων;  Με ποιο τρόπο;</a:t>
            </a:r>
          </a:p>
        </p:txBody>
      </p:sp>
      <p:pic>
        <p:nvPicPr>
          <p:cNvPr id="4" name="Εικόνα 3">
            <a:extLst>
              <a:ext uri="{FF2B5EF4-FFF2-40B4-BE49-F238E27FC236}">
                <a16:creationId xmlns:a16="http://schemas.microsoft.com/office/drawing/2014/main" id="{A3F63325-1CEF-B6E4-D88A-973ED43D2D27}"/>
              </a:ext>
            </a:extLst>
          </p:cNvPr>
          <p:cNvPicPr>
            <a:picLocks noChangeAspect="1"/>
          </p:cNvPicPr>
          <p:nvPr/>
        </p:nvPicPr>
        <p:blipFill rotWithShape="1">
          <a:blip r:embed="rId2"/>
          <a:srcRect t="4247" b="9128"/>
          <a:stretch/>
        </p:blipFill>
        <p:spPr>
          <a:xfrm>
            <a:off x="10619860" y="295141"/>
            <a:ext cx="1180253" cy="1153847"/>
          </a:xfrm>
          <a:prstGeom prst="rect">
            <a:avLst/>
          </a:prstGeom>
        </p:spPr>
      </p:pic>
      <p:sp>
        <p:nvSpPr>
          <p:cNvPr id="5" name="Ορθογώνιο 4">
            <a:extLst>
              <a:ext uri="{FF2B5EF4-FFF2-40B4-BE49-F238E27FC236}">
                <a16:creationId xmlns:a16="http://schemas.microsoft.com/office/drawing/2014/main" id="{D6A9A623-54B2-9EEC-4E89-E6A86D23AE38}"/>
              </a:ext>
            </a:extLst>
          </p:cNvPr>
          <p:cNvSpPr/>
          <p:nvPr/>
        </p:nvSpPr>
        <p:spPr>
          <a:xfrm>
            <a:off x="9579427" y="2481943"/>
            <a:ext cx="2220686" cy="685800"/>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Απαντήσεις: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1, 2, 4, 7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09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667808"/>
          </a:xfrm>
        </p:spPr>
        <p:txBody>
          <a:bodyPr>
            <a:normAutofit/>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838200" y="1185333"/>
            <a:ext cx="10515600" cy="4991630"/>
          </a:xfrm>
        </p:spPr>
        <p:txBody>
          <a:bodyPr/>
          <a:lstStyle/>
          <a:p>
            <a:pPr marL="0" indent="0">
              <a:lnSpc>
                <a:spcPct val="115000"/>
              </a:lnSpc>
              <a:spcAft>
                <a:spcPts val="1000"/>
              </a:spcAft>
              <a:buNone/>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 Κέντρο ενδιαφέροντος: Επαναχρησιμοποίηση</a:t>
            </a:r>
            <a:endParaRPr lang="el-GR"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Παρακολουθήστε προσεκτικά το βίντεο με τίτλο: </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Soyez fut</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Donnez une nouvelle vie aux objets!»/</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«Σκέψου έξυπνα. Δώσε στα αγαθά μία νέα ζωή» </a:t>
            </a:r>
          </a:p>
          <a:p>
            <a:pPr marL="0" indent="0" algn="ctr">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a:t>
            </a:r>
            <a:r>
              <a:rPr lang="el-GR"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t>
            </a:r>
            <a:r>
              <a:rPr lang="fr-FR" sz="21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youtu</a:t>
            </a:r>
            <a:r>
              <a:rPr lang="el-GR"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t>
            </a:r>
            <a:r>
              <a:rPr lang="fr-FR" sz="21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be</a:t>
            </a:r>
            <a:r>
              <a:rPr lang="el-GR"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t>
            </a:r>
            <a:r>
              <a:rPr lang="fr-FR" sz="21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Bt</a:t>
            </a:r>
            <a:r>
              <a:rPr lang="el-GR" sz="2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8</a:t>
            </a:r>
            <a:r>
              <a:rPr lang="fr-FR" sz="21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dVWebPAc</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δημιουργήθηκε στο πλαίσιο της εκστρατείας “</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Semaine Europ</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enne de la 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duction</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D</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chets</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utiliser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”/«Ευρωπαϊκή εβδομάδα για τη μείωση των απορριμμάτων – Επαναχρησιμοποίηση» και εντοπίστε τρόπους για τη μείωση των απορριμμάτων (αξιοποίησης αντικειμένων που δεν είναι πια σε χρήση). </a:t>
            </a: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Στη συνέχεια, απαντήστε στα παρακάτω ερωτήματα. (Επόμενη διαφάνεια)</a:t>
            </a:r>
            <a:endParaRPr lang="el-GR"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5C6A686F-FFC4-3B4C-5725-27FC3B43BBC9}"/>
              </a:ext>
            </a:extLst>
          </p:cNvPr>
          <p:cNvPicPr>
            <a:picLocks noChangeAspect="1"/>
          </p:cNvPicPr>
          <p:nvPr/>
        </p:nvPicPr>
        <p:blipFill>
          <a:blip r:embed="rId3"/>
          <a:stretch>
            <a:fillRect/>
          </a:stretch>
        </p:blipFill>
        <p:spPr>
          <a:xfrm>
            <a:off x="10485511" y="475101"/>
            <a:ext cx="1018120" cy="1115665"/>
          </a:xfrm>
          <a:prstGeom prst="rect">
            <a:avLst/>
          </a:prstGeom>
        </p:spPr>
      </p:pic>
    </p:spTree>
    <p:extLst>
      <p:ext uri="{BB962C8B-B14F-4D97-AF65-F5344CB8AC3E}">
        <p14:creationId xmlns:p14="http://schemas.microsoft.com/office/powerpoint/2010/main" val="16441173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506941"/>
          </a:xfrm>
        </p:spPr>
        <p:txBody>
          <a:bodyPr>
            <a:normAutofit fontScale="90000"/>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838200" y="872066"/>
            <a:ext cx="11353800" cy="5620807"/>
          </a:xfrm>
        </p:spPr>
        <p:txBody>
          <a:bodyPr>
            <a:noAutofit/>
          </a:bodyPr>
          <a:lstStyle/>
          <a:p>
            <a:pPr marL="457200" indent="-457200">
              <a:lnSpc>
                <a:spcPct val="115000"/>
              </a:lnSpc>
              <a:spcAft>
                <a:spcPts val="1000"/>
              </a:spcAft>
              <a:buFont typeface="+mj-lt"/>
              <a:buAutoNum type="alphaLcParenR"/>
            </a:pPr>
            <a:r>
              <a:rPr lang="el-GR"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Ποιες από τις παρακάτω έξυπνες συμβουλές εντοπίσατε στο βίντεο; Τσεκάρετε (</a:t>
            </a:r>
            <a:r>
              <a:rPr lang="el-GR" b="1" dirty="0">
                <a:solidFill>
                  <a:schemeClr val="accent1"/>
                </a:solidFill>
                <a:effectLst/>
                <a:latin typeface="Calibri" panose="020F0502020204030204" pitchFamily="34" charset="0"/>
                <a:ea typeface="Wingdings" panose="05000000000000000000" pitchFamily="2" charset="2"/>
                <a:cs typeface="Calibri" panose="020F0502020204030204" pitchFamily="34" charset="0"/>
                <a:sym typeface="Wingdings" panose="05000000000000000000" pitchFamily="2" charset="2"/>
              </a:rPr>
              <a:t></a:t>
            </a:r>
            <a:r>
              <a:rPr lang="el-GR"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τις προτάσεις.</a:t>
            </a:r>
            <a:endParaRPr lang="el-GR"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0000"/>
              </a:lnSpc>
              <a:spcAft>
                <a:spcPts val="1000"/>
              </a:spcAft>
              <a:buFont typeface="+mj-lt"/>
              <a:buAutoNum type="arabicPeriod"/>
            </a:pPr>
            <a:r>
              <a:rPr lang="fr-FR" dirty="0">
                <a:solidFill>
                  <a:schemeClr val="tx1"/>
                </a:solidFill>
                <a:latin typeface="Calibri" panose="020F0502020204030204" pitchFamily="34" charset="0"/>
                <a:cs typeface="Calibri" panose="020F0502020204030204" pitchFamily="34" charset="0"/>
              </a:rPr>
              <a:t>Faites du troc. Cherchez des objets d’occasion dans les dépôts-ventes (vêtements, livres, jouets, meubles, matériel électronique).</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Participez à des ateliers de réutilisation créative ou à des expositions.</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Soyez créatifs ! Ne jetez pas les vieux objets (ex : des meubles). Donnez une nouvelle vie à ces objets et décorez votre maison.</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Soyez solidaires ! Déposez les vêtements que vous ne portez plus dans les conteneurs des associations.</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Transformez les bouteilles en plastique en pots de fleurs.</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Achetez des produits rechargeables.</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Faites réparer les vieux objets.</a:t>
            </a:r>
            <a:endParaRPr lang="el-GR" dirty="0">
              <a:solidFill>
                <a:schemeClr val="tx1"/>
              </a:solidFill>
              <a:latin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fr-FR" dirty="0">
                <a:solidFill>
                  <a:schemeClr val="tx1"/>
                </a:solidFill>
                <a:latin typeface="Calibri" panose="020F0502020204030204" pitchFamily="34" charset="0"/>
                <a:cs typeface="Calibri" panose="020F0502020204030204" pitchFamily="34" charset="0"/>
              </a:rPr>
              <a:t>Empruntez ou louez des livres ou lisez des livres numériques.</a:t>
            </a:r>
            <a:endParaRPr lang="en-US" dirty="0">
              <a:solidFill>
                <a:schemeClr val="tx1"/>
              </a:solidFill>
              <a:latin typeface="Calibri" panose="020F0502020204030204" pitchFamily="34" charset="0"/>
              <a:cs typeface="Calibri" panose="020F0502020204030204" pitchFamily="34" charset="0"/>
            </a:endParaRPr>
          </a:p>
          <a:p>
            <a:pPr marL="457200" indent="-457200" algn="just">
              <a:lnSpc>
                <a:spcPct val="115000"/>
              </a:lnSpc>
              <a:spcAft>
                <a:spcPts val="1000"/>
              </a:spcAft>
              <a:buFont typeface="+mj-lt"/>
              <a:buAutoNum type="alphaLcParenR"/>
            </a:pPr>
            <a:r>
              <a:rPr lang="el-GR" b="1" dirty="0">
                <a:solidFill>
                  <a:schemeClr val="accent1"/>
                </a:solidFill>
                <a:latin typeface="Calibri" panose="020F0502020204030204" pitchFamily="34" charset="0"/>
                <a:cs typeface="Calibri" panose="020F0502020204030204" pitchFamily="34" charset="0"/>
              </a:rPr>
              <a:t>Ποιες από τις συμβουλές που δεν υπάρχουν στο βίντεο θεωρείτε ότι συμβάλλουν στη μείωση των απορριμμάτων;  Με ποιο τρόπο;</a:t>
            </a:r>
          </a:p>
        </p:txBody>
      </p:sp>
      <p:pic>
        <p:nvPicPr>
          <p:cNvPr id="4" name="Εικόνα 3">
            <a:extLst>
              <a:ext uri="{FF2B5EF4-FFF2-40B4-BE49-F238E27FC236}">
                <a16:creationId xmlns:a16="http://schemas.microsoft.com/office/drawing/2014/main" id="{D2B65E09-A2A7-CC1B-4123-4E30FD9EB817}"/>
              </a:ext>
            </a:extLst>
          </p:cNvPr>
          <p:cNvPicPr>
            <a:picLocks noChangeAspect="1"/>
          </p:cNvPicPr>
          <p:nvPr/>
        </p:nvPicPr>
        <p:blipFill>
          <a:blip r:embed="rId2"/>
          <a:stretch>
            <a:fillRect/>
          </a:stretch>
        </p:blipFill>
        <p:spPr>
          <a:xfrm>
            <a:off x="8191194" y="4208902"/>
            <a:ext cx="1018120" cy="1115665"/>
          </a:xfrm>
          <a:prstGeom prst="rect">
            <a:avLst/>
          </a:prstGeom>
        </p:spPr>
      </p:pic>
      <p:sp>
        <p:nvSpPr>
          <p:cNvPr id="8" name="Ορθογώνιο 7">
            <a:extLst>
              <a:ext uri="{FF2B5EF4-FFF2-40B4-BE49-F238E27FC236}">
                <a16:creationId xmlns:a16="http://schemas.microsoft.com/office/drawing/2014/main" id="{A0A24711-DC49-94F6-2DA7-E8CCE61D2894}"/>
              </a:ext>
            </a:extLst>
          </p:cNvPr>
          <p:cNvSpPr/>
          <p:nvPr/>
        </p:nvSpPr>
        <p:spPr>
          <a:xfrm>
            <a:off x="9590314" y="4321628"/>
            <a:ext cx="2220686" cy="685800"/>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Απαντήσεις: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1, 3, 5, 7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915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667808"/>
          </a:xfrm>
        </p:spPr>
        <p:txBody>
          <a:bodyPr>
            <a:normAutofit/>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736600" y="1185333"/>
            <a:ext cx="10718800" cy="4991630"/>
          </a:xfrm>
        </p:spPr>
        <p:txBody>
          <a:bodyPr/>
          <a:lstStyle/>
          <a:p>
            <a:pPr marL="0" indent="0">
              <a:lnSpc>
                <a:spcPct val="115000"/>
              </a:lnSpc>
              <a:spcAft>
                <a:spcPts val="1000"/>
              </a:spcAft>
              <a:buNone/>
            </a:pP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3.γ. Κέντρο ενδιαφέροντος: Ανακύκλωση</a:t>
            </a:r>
            <a:endParaRPr lang="el-GR"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Παρακολουθήστε προσεκτικά το βίντεο με τίτλο: </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Soyez fut</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 </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Triez vos d</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chets</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!»/«Σκέψου έξυπνα. Ανακύκλωσε τα απορρίμματά σου» </a:t>
            </a:r>
          </a:p>
          <a:p>
            <a:pPr marL="0" indent="0" algn="ctr">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dirty="0">
                <a:latin typeface="Calibri" panose="020F0502020204030204" pitchFamily="34" charset="0"/>
                <a:cs typeface="Calibri" panose="020F0502020204030204" pitchFamily="34" charset="0"/>
                <a:hlinkClick r:id="rId2"/>
              </a:rPr>
              <a:t>https://youtu.be/c67oN2gkoDU</a:t>
            </a:r>
            <a:r>
              <a:rPr lang="fr-FR" sz="2100" dirty="0">
                <a:latin typeface="Calibri" panose="020F0502020204030204" pitchFamily="34" charset="0"/>
                <a:cs typeface="Calibri" panose="020F0502020204030204" pitchFamily="34" charset="0"/>
              </a:rPr>
              <a:t>) </a:t>
            </a:r>
            <a:endParaRPr lang="el-GR" sz="2100" dirty="0">
              <a:latin typeface="Calibri" panose="020F0502020204030204" pitchFamily="34" charset="0"/>
              <a:cs typeface="Calibri" panose="020F0502020204030204" pitchFamily="34" charset="0"/>
            </a:endParaRPr>
          </a:p>
          <a:p>
            <a:pPr marL="0" indent="0">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δημιουργήθηκε στο πλαίσιο της εκστρατείας “</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Semaine Europ</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enne de la 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duction</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D</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chets</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ecycler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«Ευρωπαϊκή εβδομάδα για τη μείωση των απορριμμάτων – Ανακύκλωση» και εντοπίστε τρόπους για τη μείωση των απορριμμάτων. </a:t>
            </a:r>
          </a:p>
          <a:p>
            <a:pPr marL="0" indent="0">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Στη συνέχεια, απαντήστε στα παρακάτω ερωτήματα. (Επόμενη διαφάνεια)</a:t>
            </a:r>
            <a:endParaRPr lang="el-GR" sz="2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p>
        </p:txBody>
      </p:sp>
      <p:pic>
        <p:nvPicPr>
          <p:cNvPr id="4" name="Εικόνα 3">
            <a:extLst>
              <a:ext uri="{FF2B5EF4-FFF2-40B4-BE49-F238E27FC236}">
                <a16:creationId xmlns:a16="http://schemas.microsoft.com/office/drawing/2014/main" id="{57BA6DB8-1FBD-F949-E4BC-A975B7A6CC6F}"/>
              </a:ext>
            </a:extLst>
          </p:cNvPr>
          <p:cNvPicPr>
            <a:picLocks noChangeAspect="1"/>
          </p:cNvPicPr>
          <p:nvPr/>
        </p:nvPicPr>
        <p:blipFill>
          <a:blip r:embed="rId3"/>
          <a:stretch>
            <a:fillRect/>
          </a:stretch>
        </p:blipFill>
        <p:spPr>
          <a:xfrm>
            <a:off x="9891579" y="609211"/>
            <a:ext cx="1182727" cy="1152244"/>
          </a:xfrm>
          <a:prstGeom prst="rect">
            <a:avLst/>
          </a:prstGeom>
        </p:spPr>
      </p:pic>
    </p:spTree>
    <p:extLst>
      <p:ext uri="{BB962C8B-B14F-4D97-AF65-F5344CB8AC3E}">
        <p14:creationId xmlns:p14="http://schemas.microsoft.com/office/powerpoint/2010/main" val="310931789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506941"/>
          </a:xfrm>
        </p:spPr>
        <p:txBody>
          <a:bodyPr>
            <a:normAutofit fontScale="90000"/>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838200" y="872066"/>
            <a:ext cx="10515600" cy="5620807"/>
          </a:xfrm>
        </p:spPr>
        <p:txBody>
          <a:bodyPr>
            <a:noAutofit/>
          </a:bodyPr>
          <a:lstStyle/>
          <a:p>
            <a:pPr marL="457200" lvl="0" indent="-457200">
              <a:lnSpc>
                <a:spcPct val="115000"/>
              </a:lnSpc>
              <a:spcAft>
                <a:spcPts val="1000"/>
              </a:spcAft>
              <a:buFont typeface="+mj-lt"/>
              <a:buAutoNum type="alphaLcParenR"/>
            </a:pPr>
            <a:r>
              <a:rPr lang="el-GR" sz="21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Ποιες από τις παρακάτω έξυπνες συμβουλές εντοπίσατε στο βίντεο;                                        Τσεκάρετε (</a:t>
            </a:r>
            <a:r>
              <a:rPr lang="el-GR" sz="2100" b="1" dirty="0">
                <a:solidFill>
                  <a:schemeClr val="accent1"/>
                </a:solidFill>
                <a:effectLst/>
                <a:latin typeface="Calibri" panose="020F0502020204030204" pitchFamily="34" charset="0"/>
                <a:ea typeface="Wingdings" panose="05000000000000000000" pitchFamily="2" charset="2"/>
                <a:cs typeface="Calibri" panose="020F0502020204030204" pitchFamily="34" charset="0"/>
                <a:sym typeface="Wingdings" panose="05000000000000000000" pitchFamily="2" charset="2"/>
              </a:rPr>
              <a:t></a:t>
            </a:r>
            <a:r>
              <a:rPr lang="el-GR" sz="21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τις προτάσεις.</a:t>
            </a:r>
            <a:endParaRPr lang="el-GR" sz="21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Recycler votre téléphone portable.</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Préférez les produits pouvant être recyclé.</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Lavez les bouteilles avant de les jeter dans un bac de recyclage.</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Faites du compost avec les restes de repas.</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Ne jetez pas les vieux livres. Mettez-les dans un bac de recyclage.</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Recyclez les piles. </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Apportez les vieux objets à la déchèterie.</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l" rtl="0" eaLnBrk="1" fontAlgn="ctr" latinLnBrk="0" hangingPunct="1">
              <a:lnSpc>
                <a:spcPct val="115000"/>
              </a:lnSpc>
              <a:spcBef>
                <a:spcPts val="0"/>
              </a:spcBef>
              <a:spcAft>
                <a:spcPts val="1000"/>
              </a:spcAft>
              <a:buFont typeface="+mj-lt"/>
              <a:buAutoNum type="arabicPeriod"/>
            </a:pPr>
            <a:r>
              <a:rPr lang="fr-FR" sz="2100" i="0" u="none" strike="noStrike" kern="1200" dirty="0">
                <a:solidFill>
                  <a:schemeClr val="tx1"/>
                </a:solidFill>
                <a:effectLst/>
                <a:latin typeface="Calibri" panose="020F0502020204030204" pitchFamily="34" charset="0"/>
                <a:cs typeface="Calibri" panose="020F0502020204030204" pitchFamily="34" charset="0"/>
              </a:rPr>
              <a:t>Faites du tri sélectif. Ne jetez pas tous les matériaux dans le même bac.</a:t>
            </a:r>
            <a:endParaRPr lang="el-GR" sz="2100" i="0" u="none" strike="noStrike" kern="1200" dirty="0">
              <a:solidFill>
                <a:schemeClr val="tx1"/>
              </a:solidFill>
              <a:effectLst/>
              <a:latin typeface="Calibri" panose="020F0502020204030204" pitchFamily="34" charset="0"/>
              <a:cs typeface="Calibri" panose="020F0502020204030204" pitchFamily="34" charset="0"/>
            </a:endParaRPr>
          </a:p>
          <a:p>
            <a:pPr marL="457200" indent="-457200" algn="just">
              <a:lnSpc>
                <a:spcPct val="115000"/>
              </a:lnSpc>
              <a:spcAft>
                <a:spcPts val="1000"/>
              </a:spcAft>
              <a:buFont typeface="+mj-lt"/>
              <a:buAutoNum type="alphaLcParenR" startAt="2"/>
            </a:pPr>
            <a:r>
              <a:rPr lang="el-GR" sz="2100" b="1" dirty="0">
                <a:solidFill>
                  <a:schemeClr val="accent1"/>
                </a:solidFill>
                <a:latin typeface="Calibri" panose="020F0502020204030204" pitchFamily="34" charset="0"/>
                <a:cs typeface="Calibri" panose="020F0502020204030204" pitchFamily="34" charset="0"/>
              </a:rPr>
              <a:t>Ποιες από τις συμβουλές που δεν υπάρχουν στο βίντεο θεωρείτε ότι συμβάλλουν στη μείωση των απορριμμάτων;  Με ποιο τρόπο;</a:t>
            </a:r>
          </a:p>
        </p:txBody>
      </p:sp>
      <p:pic>
        <p:nvPicPr>
          <p:cNvPr id="5" name="Εικόνα 4">
            <a:extLst>
              <a:ext uri="{FF2B5EF4-FFF2-40B4-BE49-F238E27FC236}">
                <a16:creationId xmlns:a16="http://schemas.microsoft.com/office/drawing/2014/main" id="{95308491-62F2-7E3A-DB35-B7B422667D49}"/>
              </a:ext>
            </a:extLst>
          </p:cNvPr>
          <p:cNvPicPr>
            <a:picLocks noChangeAspect="1"/>
          </p:cNvPicPr>
          <p:nvPr/>
        </p:nvPicPr>
        <p:blipFill>
          <a:blip r:embed="rId2"/>
          <a:stretch>
            <a:fillRect/>
          </a:stretch>
        </p:blipFill>
        <p:spPr>
          <a:xfrm>
            <a:off x="10261693" y="618596"/>
            <a:ext cx="1182727" cy="1152244"/>
          </a:xfrm>
          <a:prstGeom prst="rect">
            <a:avLst/>
          </a:prstGeom>
        </p:spPr>
      </p:pic>
      <p:sp>
        <p:nvSpPr>
          <p:cNvPr id="6" name="Ορθογώνιο 5">
            <a:extLst>
              <a:ext uri="{FF2B5EF4-FFF2-40B4-BE49-F238E27FC236}">
                <a16:creationId xmlns:a16="http://schemas.microsoft.com/office/drawing/2014/main" id="{F988993B-C088-687C-E417-CBA1B379FDA9}"/>
              </a:ext>
            </a:extLst>
          </p:cNvPr>
          <p:cNvSpPr/>
          <p:nvPr/>
        </p:nvSpPr>
        <p:spPr>
          <a:xfrm>
            <a:off x="9633858" y="2743200"/>
            <a:ext cx="2220686" cy="685800"/>
          </a:xfrm>
          <a:prstGeom prst="rect">
            <a:avLst/>
          </a:prstGeom>
          <a:ln w="9525">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Απαντήσεις: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2, 3, 6, 8</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29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B00745-4857-B072-E65A-0EB07B6E18D0}"/>
              </a:ext>
            </a:extLst>
          </p:cNvPr>
          <p:cNvSpPr>
            <a:spLocks noGrp="1"/>
          </p:cNvSpPr>
          <p:nvPr>
            <p:ph type="title"/>
          </p:nvPr>
        </p:nvSpPr>
        <p:spPr>
          <a:xfrm>
            <a:off x="939800" y="3722913"/>
            <a:ext cx="10515600" cy="871008"/>
          </a:xfrm>
        </p:spPr>
        <p:txBody>
          <a:bodyPr/>
          <a:lstStyle/>
          <a:p>
            <a:r>
              <a:rPr lang="fr-FR" sz="3600" b="1" dirty="0">
                <a:solidFill>
                  <a:schemeClr val="tx2"/>
                </a:solidFill>
              </a:rPr>
              <a:t>Activité 5. Production écrite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45F9799-200D-1191-9AAB-EE4C07719B1B}"/>
              </a:ext>
            </a:extLst>
          </p:cNvPr>
          <p:cNvSpPr>
            <a:spLocks noGrp="1"/>
          </p:cNvSpPr>
          <p:nvPr>
            <p:ph idx="1"/>
          </p:nvPr>
        </p:nvSpPr>
        <p:spPr>
          <a:xfrm>
            <a:off x="838200" y="4476220"/>
            <a:ext cx="10515600" cy="1942042"/>
          </a:xfrm>
        </p:spPr>
        <p:txBody>
          <a:bodyPr/>
          <a:lstStyle/>
          <a:p>
            <a:pPr>
              <a:buFont typeface="Arial" panose="020B0604020202020204" pitchFamily="34" charset="0"/>
              <a:buChar char="•"/>
            </a:pPr>
            <a:r>
              <a:rPr lang="el-G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Διαβάστε προσεκτικά τον πίνακα που ακολουθεί και χωριστείτε σε ομάδες με βάση τη μορφή κειμένου που επιθυμείτε να δημιουργήσετε για ενημέρωση της σχολικής και τοπικής κοινωνίας σχετικά με το θέμα της μείωσης των απορριμμάτων.</a:t>
            </a:r>
            <a:endParaRPr lang="fr-F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defTabSz="457200">
              <a:buNone/>
            </a:pPr>
            <a:r>
              <a:rPr lang="en-US" dirty="0">
                <a:solidFill>
                  <a:srgbClr val="00B0F0"/>
                </a:solidFill>
                <a:latin typeface="Bahnschrift SemiBold" panose="020B0502040204020203" pitchFamily="34" charset="0"/>
                <a:cs typeface="Calibri" panose="020F0502020204030204" pitchFamily="34" charset="0"/>
              </a:rPr>
              <a:t>      </a:t>
            </a:r>
            <a:r>
              <a:rPr lang="el-GR" dirty="0">
                <a:solidFill>
                  <a:srgbClr val="00B0F0"/>
                </a:solidFill>
                <a:latin typeface="Bahnschrift SemiBold" panose="020B0502040204020203" pitchFamily="34" charset="0"/>
                <a:cs typeface="Calibri" panose="020F0502020204030204" pitchFamily="34" charset="0"/>
              </a:rPr>
              <a:t>Τεχνική: Γραφικός Οργανωτής </a:t>
            </a:r>
            <a:r>
              <a:rPr lang="en-US" dirty="0">
                <a:solidFill>
                  <a:srgbClr val="00B0F0"/>
                </a:solidFill>
                <a:latin typeface="Bahnschrift SemiBold" panose="020B0502040204020203" pitchFamily="34" charset="0"/>
                <a:cs typeface="Calibri" panose="020F0502020204030204" pitchFamily="34" charset="0"/>
              </a:rPr>
              <a:t>RAFT</a:t>
            </a:r>
            <a:endParaRPr lang="el-GR" dirty="0">
              <a:solidFill>
                <a:srgbClr val="00B0F0"/>
              </a:solidFill>
              <a:latin typeface="Bahnschrift SemiBold" panose="020B0502040204020203" pitchFamily="34" charset="0"/>
              <a:cs typeface="Calibri" panose="020F0502020204030204" pitchFamily="34" charset="0"/>
            </a:endParaRPr>
          </a:p>
          <a:p>
            <a:endParaRPr lang="el-GR" dirty="0"/>
          </a:p>
        </p:txBody>
      </p:sp>
      <p:sp>
        <p:nvSpPr>
          <p:cNvPr id="4" name="Τίτλος 1">
            <a:extLst>
              <a:ext uri="{FF2B5EF4-FFF2-40B4-BE49-F238E27FC236}">
                <a16:creationId xmlns:a16="http://schemas.microsoft.com/office/drawing/2014/main" id="{E5BD9D86-A296-9963-CB47-ACAB0AA22EAA}"/>
              </a:ext>
            </a:extLst>
          </p:cNvPr>
          <p:cNvSpPr txBox="1">
            <a:spLocks/>
          </p:cNvSpPr>
          <p:nvPr/>
        </p:nvSpPr>
        <p:spPr>
          <a:xfrm>
            <a:off x="939800" y="439738"/>
            <a:ext cx="10515600" cy="871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tx2"/>
                </a:solidFill>
              </a:rPr>
              <a:t>Activité 4. Production orale</a:t>
            </a:r>
            <a:endParaRPr lang="el-GR" sz="3600" b="1" dirty="0">
              <a:solidFill>
                <a:schemeClr val="tx2"/>
              </a:solidFill>
            </a:endParaRPr>
          </a:p>
        </p:txBody>
      </p:sp>
      <p:sp>
        <p:nvSpPr>
          <p:cNvPr id="7" name="Θέση περιεχομένου 2">
            <a:extLst>
              <a:ext uri="{FF2B5EF4-FFF2-40B4-BE49-F238E27FC236}">
                <a16:creationId xmlns:a16="http://schemas.microsoft.com/office/drawing/2014/main" id="{26448304-9549-E378-6683-437206DFC569}"/>
              </a:ext>
            </a:extLst>
          </p:cNvPr>
          <p:cNvSpPr txBox="1">
            <a:spLocks/>
          </p:cNvSpPr>
          <p:nvPr/>
        </p:nvSpPr>
        <p:spPr>
          <a:xfrm>
            <a:off x="838200" y="1310784"/>
            <a:ext cx="10515600" cy="23121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1000"/>
              </a:spcAft>
              <a:buNone/>
            </a:pPr>
            <a:r>
              <a:rPr lang="el-GR" sz="2000" b="1" dirty="0">
                <a:latin typeface="Calibri" panose="020F0502020204030204" pitchFamily="34" charset="0"/>
                <a:ea typeface="Calibri" panose="020F0502020204030204" pitchFamily="34" charset="0"/>
                <a:cs typeface="Calibri" panose="020F0502020204030204" pitchFamily="34" charset="0"/>
              </a:rPr>
              <a:t>Τι έμαθες στη δραστηριότητα 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Πως θα μειώσεις τα απορρίμματα; Πως θα προωθήσεις την επαναχρησιμοποίηση και την ανακύκλωση στην καθημερινότητά σου; Δώσε παραδείγματα με έξυπνες οικολογικές πράξεις.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Symbol" panose="05050102010706020507" pitchFamily="18" charset="2"/>
              <a:buChar char=""/>
            </a:pPr>
            <a:r>
              <a:rPr lang="fr-FR" sz="2000" dirty="0">
                <a:latin typeface="Calibri" panose="020F0502020204030204" pitchFamily="34" charset="0"/>
                <a:ea typeface="Times New Roman" panose="02020603050405020304" pitchFamily="18" charset="0"/>
                <a:cs typeface="Times New Roman" panose="02020603050405020304" pitchFamily="18" charset="0"/>
              </a:rPr>
              <a:t>Comment réduire les déchets au quotidien? Comment favoriser le réemploi  et le recyclage au quotidien? Donnez</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latin typeface="Calibri" panose="020F0502020204030204" pitchFamily="34" charset="0"/>
                <a:ea typeface="Times New Roman" panose="02020603050405020304" pitchFamily="18" charset="0"/>
                <a:cs typeface="Times New Roman" panose="02020603050405020304" pitchFamily="18" charset="0"/>
              </a:rPr>
              <a:t>quelques</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réflexes </a:t>
            </a:r>
            <a:r>
              <a:rPr lang="en-US" sz="2000" dirty="0">
                <a:latin typeface="Calibri" panose="020F0502020204030204" pitchFamily="34" charset="0"/>
                <a:ea typeface="Times New Roman" panose="02020603050405020304" pitchFamily="18" charset="0"/>
                <a:cs typeface="Times New Roman" panose="02020603050405020304" pitchFamily="18" charset="0"/>
              </a:rPr>
              <a:t>durables pour les 3R.</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9550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ED207703-4C93-261F-C1CD-A309383BB5E5}"/>
              </a:ext>
            </a:extLst>
          </p:cNvPr>
          <p:cNvGraphicFramePr>
            <a:graphicFrameLocks noGrp="1"/>
          </p:cNvGraphicFramePr>
          <p:nvPr/>
        </p:nvGraphicFramePr>
        <p:xfrm>
          <a:off x="407368" y="188640"/>
          <a:ext cx="11305255" cy="6350356"/>
        </p:xfrm>
        <a:graphic>
          <a:graphicData uri="http://schemas.openxmlformats.org/drawingml/2006/table">
            <a:tbl>
              <a:tblPr firstRow="1" firstCol="1"/>
              <a:tblGrid>
                <a:gridCol w="446493">
                  <a:extLst>
                    <a:ext uri="{9D8B030D-6E8A-4147-A177-3AD203B41FA5}">
                      <a16:colId xmlns:a16="http://schemas.microsoft.com/office/drawing/2014/main" val="716766409"/>
                    </a:ext>
                  </a:extLst>
                </a:gridCol>
                <a:gridCol w="2001489">
                  <a:extLst>
                    <a:ext uri="{9D8B030D-6E8A-4147-A177-3AD203B41FA5}">
                      <a16:colId xmlns:a16="http://schemas.microsoft.com/office/drawing/2014/main" val="2247540744"/>
                    </a:ext>
                  </a:extLst>
                </a:gridCol>
                <a:gridCol w="2362256">
                  <a:extLst>
                    <a:ext uri="{9D8B030D-6E8A-4147-A177-3AD203B41FA5}">
                      <a16:colId xmlns:a16="http://schemas.microsoft.com/office/drawing/2014/main" val="661412988"/>
                    </a:ext>
                  </a:extLst>
                </a:gridCol>
                <a:gridCol w="2119365">
                  <a:extLst>
                    <a:ext uri="{9D8B030D-6E8A-4147-A177-3AD203B41FA5}">
                      <a16:colId xmlns:a16="http://schemas.microsoft.com/office/drawing/2014/main" val="1575925702"/>
                    </a:ext>
                  </a:extLst>
                </a:gridCol>
                <a:gridCol w="4375652">
                  <a:extLst>
                    <a:ext uri="{9D8B030D-6E8A-4147-A177-3AD203B41FA5}">
                      <a16:colId xmlns:a16="http://schemas.microsoft.com/office/drawing/2014/main" val="1593363677"/>
                    </a:ext>
                  </a:extLst>
                </a:gridCol>
              </a:tblGrid>
              <a:tr h="134140">
                <a:tc>
                  <a:txBody>
                    <a:bodyPr/>
                    <a:lstStyle/>
                    <a:p>
                      <a:pPr algn="ctr">
                        <a:lnSpc>
                          <a:spcPct val="115000"/>
                        </a:lnSpc>
                        <a:spcAft>
                          <a:spcPts val="1000"/>
                        </a:spcAft>
                      </a:pPr>
                      <a:r>
                        <a:rPr lang="el-GR" sz="600" b="1">
                          <a:effectLst/>
                          <a:latin typeface="Calibri" panose="020F0502020204030204" pitchFamily="34" charset="0"/>
                          <a:ea typeface="Calibri" panose="020F0502020204030204" pitchFamily="34" charset="0"/>
                          <a:cs typeface="Calibri" panose="020F0502020204030204" pitchFamily="34" charset="0"/>
                        </a:rPr>
                        <a:t> </a:t>
                      </a:r>
                      <a:endParaRPr lang="el-GR" sz="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Ρόλος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Κοινό</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el-GR"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Μορφή</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Θέμα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EEECE1"/>
                    </a:solidFill>
                  </a:tcPr>
                </a:tc>
                <a:extLst>
                  <a:ext uri="{0D108BD9-81ED-4DB2-BD59-A6C34878D82A}">
                    <a16:rowId xmlns:a16="http://schemas.microsoft.com/office/drawing/2014/main" val="1345501190"/>
                  </a:ext>
                </a:extLst>
              </a:tr>
              <a:tr h="1407989">
                <a:tc>
                  <a:txBody>
                    <a:bodyPr/>
                    <a:lstStyle/>
                    <a:p>
                      <a:pPr algn="ctr">
                        <a:lnSpc>
                          <a:spcPct val="115000"/>
                        </a:lnSpc>
                        <a:spcAft>
                          <a:spcPts val="1000"/>
                        </a:spcAft>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tc>
                  <a:txBody>
                    <a:bodyPr/>
                    <a:lstStyle/>
                    <a:p>
                      <a:pPr algn="just">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Γραφίστες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Σχολική κοινότητα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Αφίσα/Αφίσες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 δημιουργήσετε μία αφίσα για τα 3R ή 3 ξεχωριστές, μία για κάθε R (Ανακυκλώνω έξυπνα, Δίνω δεύτερη ζωή στα αγαθά, Μειώνω τα απορρίμματα) με στόχο να ενημερώσετε τη σχολική κοινότητα.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21303068"/>
                  </a:ext>
                </a:extLst>
              </a:tr>
              <a:tr h="1407989">
                <a:tc>
                  <a:txBody>
                    <a:bodyPr/>
                    <a:lstStyle/>
                    <a:p>
                      <a:pPr algn="ctr">
                        <a:lnSpc>
                          <a:spcPct val="115000"/>
                        </a:lnSpc>
                        <a:spcAft>
                          <a:spcPts val="1000"/>
                        </a:spcAft>
                      </a:pPr>
                      <a:r>
                        <a:rPr lang="el-GR"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tc>
                  <a:txBody>
                    <a:bodyPr/>
                    <a:lstStyle/>
                    <a:p>
                      <a:pPr algn="just">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Δημοσιογράφοι ηλεκτρονικού τύπου.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a:effectLst/>
                          <a:latin typeface="Calibri" panose="020F0502020204030204" pitchFamily="34" charset="0"/>
                          <a:ea typeface="Calibri" panose="020F0502020204030204" pitchFamily="34" charset="0"/>
                          <a:cs typeface="Calibri" panose="020F0502020204030204" pitchFamily="34" charset="0"/>
                        </a:rPr>
                        <a:t>Σχολική κοινότητα-Τοπική κοινωνία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Άρθρο σε </a:t>
                      </a:r>
                      <a:r>
                        <a:rPr lang="el-GR" sz="1600" dirty="0" err="1">
                          <a:effectLst/>
                          <a:latin typeface="Calibri" panose="020F0502020204030204" pitchFamily="34" charset="0"/>
                          <a:ea typeface="Calibri" panose="020F0502020204030204" pitchFamily="34" charset="0"/>
                          <a:cs typeface="Calibri" panose="020F0502020204030204" pitchFamily="34" charset="0"/>
                        </a:rPr>
                        <a:t>ιστολόγιο</a:t>
                      </a:r>
                      <a:r>
                        <a:rPr lang="el-GR" sz="1600" dirty="0">
                          <a:effectLst/>
                          <a:latin typeface="Calibri" panose="020F0502020204030204" pitchFamily="34" charset="0"/>
                          <a:ea typeface="Calibri" panose="020F0502020204030204" pitchFamily="34" charset="0"/>
                          <a:cs typeface="Calibri" panose="020F0502020204030204" pitchFamily="34" charset="0"/>
                        </a:rPr>
                        <a:t> της τάξης ή του σχολείου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 συνθέσετε ένα σύντομο κείμενο για τους τρόπους μείωσης των απορριμμάτων και να το αναρτήσετε στο </a:t>
                      </a:r>
                      <a:r>
                        <a:rPr lang="el-GR" sz="1400" dirty="0" err="1">
                          <a:effectLst/>
                          <a:latin typeface="Calibri" panose="020F0502020204030204" pitchFamily="34" charset="0"/>
                          <a:ea typeface="Calibri" panose="020F0502020204030204" pitchFamily="34" charset="0"/>
                          <a:cs typeface="Calibri" panose="020F0502020204030204" pitchFamily="34" charset="0"/>
                        </a:rPr>
                        <a:t>ιστολόγιο</a:t>
                      </a:r>
                      <a:r>
                        <a:rPr lang="el-GR" sz="1400" dirty="0">
                          <a:effectLst/>
                          <a:latin typeface="Calibri" panose="020F0502020204030204" pitchFamily="34" charset="0"/>
                          <a:ea typeface="Calibri" panose="020F0502020204030204" pitchFamily="34" charset="0"/>
                          <a:cs typeface="Calibri" panose="020F0502020204030204" pitchFamily="34" charset="0"/>
                        </a:rPr>
                        <a:t> του σχολείου. (Μπορείτε να εμπλουτίσετε το κείμενο σας με εικόνες, βίντεο, </a:t>
                      </a:r>
                      <a:r>
                        <a:rPr lang="el-GR" sz="1400" dirty="0" err="1">
                          <a:effectLst/>
                          <a:latin typeface="Calibri" panose="020F0502020204030204" pitchFamily="34" charset="0"/>
                          <a:ea typeface="Calibri" panose="020F0502020204030204" pitchFamily="34" charset="0"/>
                          <a:cs typeface="Calibri" panose="020F0502020204030204" pitchFamily="34" charset="0"/>
                        </a:rPr>
                        <a:t>υπερσυνδέσμους</a:t>
                      </a:r>
                      <a:r>
                        <a:rPr lang="el-GR" sz="1400" dirty="0">
                          <a:effectLst/>
                          <a:latin typeface="Calibri" panose="020F0502020204030204" pitchFamily="34" charset="0"/>
                          <a:ea typeface="Calibri" panose="020F0502020204030204" pitchFamily="34" charset="0"/>
                          <a:cs typeface="Calibri" panose="020F0502020204030204" pitchFamily="34" charset="0"/>
                        </a:rPr>
                        <a:t>, κ.α.)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10897127"/>
                  </a:ext>
                </a:extLst>
              </a:tr>
              <a:tr h="1840421">
                <a:tc>
                  <a:txBody>
                    <a:bodyPr/>
                    <a:lstStyle/>
                    <a:p>
                      <a:pPr algn="ctr">
                        <a:lnSpc>
                          <a:spcPct val="115000"/>
                        </a:lnSpc>
                        <a:spcAft>
                          <a:spcPts val="1000"/>
                        </a:spcAft>
                      </a:pPr>
                      <a:r>
                        <a:rPr lang="el-GR"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tc>
                  <a:txBody>
                    <a:bodyPr/>
                    <a:lstStyle/>
                    <a:p>
                      <a:pPr algn="just">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Πολιτικοί</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(Μέλη 15/</a:t>
                      </a:r>
                      <a:r>
                        <a:rPr lang="el-GR" sz="1600" dirty="0" err="1">
                          <a:effectLst/>
                          <a:latin typeface="Calibri" panose="020F0502020204030204" pitchFamily="34" charset="0"/>
                          <a:ea typeface="Calibri" panose="020F0502020204030204" pitchFamily="34" charset="0"/>
                          <a:cs typeface="Calibri" panose="020F0502020204030204" pitchFamily="34" charset="0"/>
                        </a:rPr>
                        <a:t>μελούς</a:t>
                      </a:r>
                      <a:r>
                        <a:rPr lang="el-GR" sz="1600" dirty="0">
                          <a:effectLst/>
                          <a:latin typeface="Calibri" panose="020F0502020204030204" pitchFamily="34" charset="0"/>
                          <a:ea typeface="Calibri" panose="020F0502020204030204" pitchFamily="34" charset="0"/>
                          <a:cs typeface="Calibri" panose="020F0502020204030204" pitchFamily="34"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Δημότες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Σχολική κοινότητα (Μαθητές/-</a:t>
                      </a:r>
                      <a:r>
                        <a:rPr lang="el-GR" sz="1600" dirty="0" err="1">
                          <a:effectLst/>
                          <a:latin typeface="Calibri" panose="020F0502020204030204" pitchFamily="34" charset="0"/>
                          <a:ea typeface="Calibri" panose="020F0502020204030204" pitchFamily="34" charset="0"/>
                          <a:cs typeface="Calibri" panose="020F0502020204030204" pitchFamily="34" charset="0"/>
                        </a:rPr>
                        <a:t>τριες</a:t>
                      </a:r>
                      <a:r>
                        <a:rPr lang="el-GR" sz="1600" dirty="0">
                          <a:effectLst/>
                          <a:latin typeface="Calibri" panose="020F0502020204030204" pitchFamily="34" charset="0"/>
                          <a:ea typeface="Calibri" panose="020F0502020204030204" pitchFamily="34" charset="0"/>
                          <a:cs typeface="Calibri" panose="020F0502020204030204" pitchFamily="34" charset="0"/>
                        </a:rPr>
                        <a:t>, Εκπαιδευτικοί, Γονείς και κηδεμόνες)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Ομιλία/παρουσίαση στην ολομέλεια της τάξης ή σε εκδήλωση του σχολείου.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 προετοιμάσετε μία παρουσίαση (με 3-5 διαφάνειες) με θέμα: «Καθαρή πόλη».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 αναφέρετε τους τρόπους με τους οποίους μπορεί να εφαρμοστούν τα 3R «Μείωση-Επαναχρησιμοποίηση-Ανακύκλωση» στην καθημερινότητά μας.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716038383"/>
                  </a:ext>
                </a:extLst>
              </a:tr>
              <a:tr h="1430051">
                <a:tc>
                  <a:txBody>
                    <a:bodyPr/>
                    <a:lstStyle/>
                    <a:p>
                      <a:pPr algn="ctr">
                        <a:lnSpc>
                          <a:spcPct val="115000"/>
                        </a:lnSpc>
                        <a:spcAft>
                          <a:spcPts val="1000"/>
                        </a:spcAft>
                      </a:pPr>
                      <a:r>
                        <a:rPr lang="el-GR"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tc>
                  <a:txBody>
                    <a:bodyPr/>
                    <a:lstStyle/>
                    <a:p>
                      <a:pPr algn="just">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Καλλιτέχνες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a:effectLst/>
                          <a:latin typeface="Calibri" panose="020F0502020204030204" pitchFamily="34" charset="0"/>
                          <a:ea typeface="Calibri" panose="020F0502020204030204" pitchFamily="34" charset="0"/>
                          <a:cs typeface="Calibri" panose="020F0502020204030204" pitchFamily="34" charset="0"/>
                        </a:rPr>
                        <a:t>Σχολική κοινότητα (Μαθητές/-τριες, Εκπαιδευτικοί, Γονείς και κηδεμό-νες)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600" dirty="0" err="1">
                          <a:effectLst/>
                          <a:latin typeface="Calibri" panose="020F0502020204030204" pitchFamily="34" charset="0"/>
                          <a:ea typeface="Calibri" panose="020F0502020204030204" pitchFamily="34" charset="0"/>
                          <a:cs typeface="Calibri" panose="020F0502020204030204" pitchFamily="34" charset="0"/>
                        </a:rPr>
                        <a:t>Κολάζ</a:t>
                      </a:r>
                      <a:r>
                        <a:rPr lang="el-GR" sz="1600" dirty="0">
                          <a:effectLst/>
                          <a:latin typeface="Calibri" panose="020F0502020204030204" pitchFamily="34" charset="0"/>
                          <a:ea typeface="Calibri" panose="020F0502020204030204" pitchFamily="34" charset="0"/>
                          <a:cs typeface="Calibri" panose="020F0502020204030204" pitchFamily="34" charset="0"/>
                        </a:rPr>
                        <a:t>/Κατασκευές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 δημιουργήσετε ενημερωτικές αφίσες/</a:t>
                      </a:r>
                      <a:r>
                        <a:rPr lang="el-GR" sz="1400" dirty="0" err="1">
                          <a:effectLst/>
                          <a:latin typeface="Calibri" panose="020F0502020204030204" pitchFamily="34" charset="0"/>
                          <a:ea typeface="Calibri" panose="020F0502020204030204" pitchFamily="34" charset="0"/>
                          <a:cs typeface="Calibri" panose="020F0502020204030204" pitchFamily="34" charset="0"/>
                        </a:rPr>
                        <a:t>κολάζ</a:t>
                      </a:r>
                      <a:r>
                        <a:rPr lang="el-GR" sz="1400" dirty="0">
                          <a:effectLst/>
                          <a:latin typeface="Calibri" panose="020F0502020204030204" pitchFamily="34" charset="0"/>
                          <a:ea typeface="Calibri" panose="020F0502020204030204" pitchFamily="34" charset="0"/>
                          <a:cs typeface="Calibri" panose="020F0502020204030204" pitchFamily="34" charset="0"/>
                        </a:rPr>
                        <a:t> για να παρουσιάσετε τρόπους εφαρμογής των 3R.</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l-GR" sz="1400" dirty="0">
                          <a:effectLst/>
                          <a:latin typeface="Calibri" panose="020F0502020204030204" pitchFamily="34" charset="0"/>
                          <a:ea typeface="Calibri" panose="020F0502020204030204" pitchFamily="34" charset="0"/>
                          <a:cs typeface="Calibri" panose="020F0502020204030204" pitchFamily="34" charset="0"/>
                        </a:rPr>
                        <a:t>Εναλλακτικά, να κατασκευάσετε αντικείμενα επαναχρησιμοποιώντας υλικά που δεν χρειάζεστε.</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630" marR="38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52340018"/>
                  </a:ext>
                </a:extLst>
              </a:tr>
            </a:tbl>
          </a:graphicData>
        </a:graphic>
      </p:graphicFrame>
    </p:spTree>
    <p:extLst>
      <p:ext uri="{BB962C8B-B14F-4D97-AF65-F5344CB8AC3E}">
        <p14:creationId xmlns:p14="http://schemas.microsoft.com/office/powerpoint/2010/main" val="407270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E109EC-8375-7108-6C2B-7182C5706919}"/>
              </a:ext>
            </a:extLst>
          </p:cNvPr>
          <p:cNvSpPr>
            <a:spLocks noGrp="1"/>
          </p:cNvSpPr>
          <p:nvPr>
            <p:ph type="title"/>
          </p:nvPr>
        </p:nvSpPr>
        <p:spPr/>
        <p:txBody>
          <a:bodyPr/>
          <a:lstStyle/>
          <a:p>
            <a:r>
              <a:rPr lang="fr-FR" sz="3600" b="1" dirty="0">
                <a:solidFill>
                  <a:schemeClr val="tx2"/>
                </a:solidFill>
              </a:rPr>
              <a:t>Activité d’évaluation2</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D4B389F6-1CA1-7467-5360-824B151F6BAE}"/>
              </a:ext>
            </a:extLst>
          </p:cNvPr>
          <p:cNvSpPr>
            <a:spLocks noGrp="1"/>
          </p:cNvSpPr>
          <p:nvPr>
            <p:ph idx="1"/>
          </p:nvPr>
        </p:nvSpPr>
        <p:spPr>
          <a:xfrm>
            <a:off x="838200" y="1346200"/>
            <a:ext cx="10515600" cy="4830763"/>
          </a:xfrm>
        </p:spPr>
        <p:txBody>
          <a:bodyPr/>
          <a:lstStyle/>
          <a:p>
            <a:pPr marL="0" indent="0" algn="just">
              <a:lnSpc>
                <a:spcPct val="115000"/>
              </a:lnSpc>
              <a:spcAft>
                <a:spcPts val="1000"/>
              </a:spcAft>
              <a:buNone/>
            </a:pPr>
            <a:r>
              <a:rPr lang="el-GR" b="1"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Κάρτα εξόδου 3-2-1</a:t>
            </a:r>
            <a:r>
              <a:rPr lang="el-G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l-GR"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«3 πράγματα που έμαθα, 2 τρόποι που μπορώ να εφαρμόσω, 1 απορία» «3-2-1 </a:t>
            </a:r>
            <a:r>
              <a:rPr lang="el-GR"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Summarizer</a:t>
            </a:r>
            <a:r>
              <a:rPr lang="el-GR"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Τώρα που ολοκλήρωσες το μάθημα συμπλήρωσε τον παρακάτω πίνακα.</a:t>
            </a:r>
            <a:endPar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el-GR" sz="1800" dirty="0">
              <a:effectLst/>
              <a:ea typeface="Calibri" panose="020F0502020204030204" pitchFamily="34" charset="0"/>
              <a:cs typeface="Times New Roman" panose="02020603050405020304" pitchFamily="18" charset="0"/>
            </a:endParaRPr>
          </a:p>
        </p:txBody>
      </p:sp>
      <p:graphicFrame>
        <p:nvGraphicFramePr>
          <p:cNvPr id="4" name="Πίνακας 3">
            <a:extLst>
              <a:ext uri="{FF2B5EF4-FFF2-40B4-BE49-F238E27FC236}">
                <a16:creationId xmlns:a16="http://schemas.microsoft.com/office/drawing/2014/main" id="{7B80BBE8-DB94-ABAD-03FB-CE10F9CFFD99}"/>
              </a:ext>
            </a:extLst>
          </p:cNvPr>
          <p:cNvGraphicFramePr>
            <a:graphicFrameLocks noGrp="1"/>
          </p:cNvGraphicFramePr>
          <p:nvPr>
            <p:extLst>
              <p:ext uri="{D42A27DB-BD31-4B8C-83A1-F6EECF244321}">
                <p14:modId xmlns:p14="http://schemas.microsoft.com/office/powerpoint/2010/main" val="3382428961"/>
              </p:ext>
            </p:extLst>
          </p:nvPr>
        </p:nvGraphicFramePr>
        <p:xfrm>
          <a:off x="1634065" y="2743199"/>
          <a:ext cx="9458477" cy="3647366"/>
        </p:xfrm>
        <a:graphic>
          <a:graphicData uri="http://schemas.openxmlformats.org/drawingml/2006/table">
            <a:tbl>
              <a:tblPr firstRow="1">
                <a:tableStyleId>{BDBED569-4797-4DF1-A0F4-6AAB3CD982D8}</a:tableStyleId>
              </a:tblPr>
              <a:tblGrid>
                <a:gridCol w="9458477">
                  <a:extLst>
                    <a:ext uri="{9D8B030D-6E8A-4147-A177-3AD203B41FA5}">
                      <a16:colId xmlns:a16="http://schemas.microsoft.com/office/drawing/2014/main" val="982940617"/>
                    </a:ext>
                  </a:extLst>
                </a:gridCol>
              </a:tblGrid>
              <a:tr h="454909">
                <a:tc>
                  <a:txBody>
                    <a:bodyPr/>
                    <a:lstStyle/>
                    <a:p>
                      <a:pPr algn="just">
                        <a:lnSpc>
                          <a:spcPct val="100000"/>
                        </a:lnSpc>
                        <a:spcBef>
                          <a:spcPts val="1200"/>
                        </a:spcBef>
                        <a:spcAft>
                          <a:spcPts val="1000"/>
                        </a:spcAft>
                      </a:pPr>
                      <a:r>
                        <a:rPr lang="el-GR" sz="1800" dirty="0">
                          <a:effectLst/>
                          <a:latin typeface="Calibri" panose="020F0502020204030204" pitchFamily="34" charset="0"/>
                          <a:cs typeface="Calibri" panose="020F0502020204030204" pitchFamily="34" charset="0"/>
                        </a:rPr>
                        <a:t>Όνομα: …………….</a:t>
                      </a:r>
                      <a:r>
                        <a:rPr lang="fr-FR" sz="1800" dirty="0">
                          <a:effectLst/>
                          <a:latin typeface="Calibri" panose="020F0502020204030204" pitchFamily="34" charset="0"/>
                          <a:cs typeface="Calibri" panose="020F0502020204030204" pitchFamily="34" charset="0"/>
                        </a:rPr>
                        <a:t>                                                                                                   </a:t>
                      </a:r>
                      <a:r>
                        <a:rPr lang="el-GR" sz="1800" dirty="0">
                          <a:effectLst/>
                          <a:latin typeface="Calibri" panose="020F0502020204030204" pitchFamily="34" charset="0"/>
                          <a:cs typeface="Calibri" panose="020F0502020204030204" pitchFamily="34" charset="0"/>
                        </a:rPr>
                        <a:t>Ημερομηνία: ………….</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2175237"/>
                  </a:ext>
                </a:extLst>
              </a:tr>
              <a:tr h="279944">
                <a:tc>
                  <a:txBody>
                    <a:bodyPr/>
                    <a:lstStyle/>
                    <a:p>
                      <a:pPr algn="ctr">
                        <a:lnSpc>
                          <a:spcPct val="115000"/>
                        </a:lnSpc>
                        <a:spcAft>
                          <a:spcPts val="1000"/>
                        </a:spcAft>
                      </a:pPr>
                      <a:r>
                        <a:rPr lang="el-GR" sz="1800" b="1" dirty="0">
                          <a:solidFill>
                            <a:srgbClr val="000000"/>
                          </a:solidFill>
                          <a:effectLst/>
                          <a:latin typeface="Calibri" panose="020F0502020204030204" pitchFamily="34" charset="0"/>
                          <a:cs typeface="Calibri" panose="020F0502020204030204" pitchFamily="34" charset="0"/>
                        </a:rPr>
                        <a:t>3-2-1</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416355771"/>
                  </a:ext>
                </a:extLst>
              </a:tr>
              <a:tr h="279944">
                <a:tc>
                  <a:txBody>
                    <a:bodyPr/>
                    <a:lstStyle/>
                    <a:p>
                      <a:pPr algn="ctr">
                        <a:lnSpc>
                          <a:spcPct val="115000"/>
                        </a:lnSpc>
                        <a:spcAft>
                          <a:spcPts val="1000"/>
                        </a:spcAft>
                      </a:pPr>
                      <a:r>
                        <a:rPr lang="el-GR" sz="1800" b="1" dirty="0">
                          <a:solidFill>
                            <a:srgbClr val="000000"/>
                          </a:solidFill>
                          <a:effectLst/>
                          <a:latin typeface="Calibri" panose="020F0502020204030204" pitchFamily="34" charset="0"/>
                          <a:cs typeface="Calibri" panose="020F0502020204030204" pitchFamily="34" charset="0"/>
                        </a:rPr>
                        <a:t>3 πράγματα που έμαθα για τα 3R</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708000500"/>
                  </a:ext>
                </a:extLst>
              </a:tr>
              <a:tr h="888821">
                <a:tc>
                  <a:txBody>
                    <a:bodyPr/>
                    <a:lstStyle/>
                    <a:p>
                      <a:pPr marL="342900" indent="-342900">
                        <a:buFont typeface="+mj-lt"/>
                        <a:buAutoNum type="arabicPeriod"/>
                      </a:pPr>
                      <a:r>
                        <a:rPr lang="fr-FR" sz="1800" dirty="0">
                          <a:latin typeface="Calibri" panose="020F0502020204030204" pitchFamily="34" charset="0"/>
                          <a:cs typeface="Calibri" panose="020F0502020204030204" pitchFamily="34" charset="0"/>
                        </a:rPr>
                        <a:t>…</a:t>
                      </a:r>
                    </a:p>
                    <a:p>
                      <a:pPr marL="342900" indent="-342900">
                        <a:buFont typeface="+mj-lt"/>
                        <a:buAutoNum type="arabicPeriod"/>
                      </a:pPr>
                      <a:r>
                        <a:rPr lang="fr-FR" sz="1800" dirty="0">
                          <a:latin typeface="Calibri" panose="020F0502020204030204" pitchFamily="34" charset="0"/>
                          <a:cs typeface="Calibri" panose="020F0502020204030204" pitchFamily="34" charset="0"/>
                        </a:rPr>
                        <a:t>…</a:t>
                      </a:r>
                    </a:p>
                    <a:p>
                      <a:pPr marL="342900" indent="-342900">
                        <a:buFont typeface="+mj-lt"/>
                        <a:buAutoNum type="arabicPeriod"/>
                      </a:pPr>
                      <a:r>
                        <a:rPr lang="fr-FR" sz="1800" dirty="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73523527"/>
                  </a:ext>
                </a:extLst>
              </a:tr>
              <a:tr h="314937">
                <a:tc>
                  <a:txBody>
                    <a:bodyPr/>
                    <a:lstStyle/>
                    <a:p>
                      <a:pPr algn="ctr">
                        <a:lnSpc>
                          <a:spcPct val="115000"/>
                        </a:lnSpc>
                        <a:spcAft>
                          <a:spcPts val="1000"/>
                        </a:spcAft>
                      </a:pPr>
                      <a:r>
                        <a:rPr lang="el-GR" sz="1800" b="1" kern="1200" dirty="0">
                          <a:solidFill>
                            <a:srgbClr val="000000"/>
                          </a:solidFill>
                          <a:effectLst/>
                          <a:latin typeface="Calibri" panose="020F0502020204030204" pitchFamily="34" charset="0"/>
                          <a:ea typeface="+mn-ea"/>
                          <a:cs typeface="Calibri" panose="020F0502020204030204" pitchFamily="34" charset="0"/>
                        </a:rPr>
                        <a:t>2 τρόποι με τους οποίους μπορώ να αξιοποιήσω τα 3R</a:t>
                      </a:r>
                    </a:p>
                  </a:txBody>
                  <a:tcPr marL="68580" marR="68580" marT="0" marB="0" anchor="ctr">
                    <a:solidFill>
                      <a:schemeClr val="accent4">
                        <a:lumMod val="20000"/>
                        <a:lumOff val="80000"/>
                      </a:schemeClr>
                    </a:solidFill>
                  </a:tcPr>
                </a:tc>
                <a:extLst>
                  <a:ext uri="{0D108BD9-81ED-4DB2-BD59-A6C34878D82A}">
                    <a16:rowId xmlns:a16="http://schemas.microsoft.com/office/drawing/2014/main" val="1257342191"/>
                  </a:ext>
                </a:extLst>
              </a:tr>
              <a:tr h="580573">
                <a:tc>
                  <a:txBody>
                    <a:bodyPr/>
                    <a:lstStyle/>
                    <a:p>
                      <a:pPr marL="342900" indent="-342900" algn="l">
                        <a:lnSpc>
                          <a:spcPct val="115000"/>
                        </a:lnSpc>
                        <a:spcAft>
                          <a:spcPts val="1000"/>
                        </a:spcAft>
                        <a:buFont typeface="+mj-lt"/>
                        <a:buAutoNum type="arabicPeriod"/>
                      </a:pPr>
                      <a:r>
                        <a:rPr lang="fr-FR" sz="1800" b="1" kern="1200" dirty="0">
                          <a:solidFill>
                            <a:srgbClr val="000000"/>
                          </a:solidFill>
                          <a:effectLst/>
                          <a:latin typeface="Calibri" panose="020F0502020204030204" pitchFamily="34" charset="0"/>
                          <a:ea typeface="+mn-ea"/>
                          <a:cs typeface="Calibri" panose="020F0502020204030204" pitchFamily="34" charset="0"/>
                        </a:rPr>
                        <a:t>…</a:t>
                      </a:r>
                    </a:p>
                    <a:p>
                      <a:pPr marL="342900" indent="-342900" algn="l">
                        <a:lnSpc>
                          <a:spcPct val="115000"/>
                        </a:lnSpc>
                        <a:spcAft>
                          <a:spcPts val="1000"/>
                        </a:spcAft>
                        <a:buFont typeface="+mj-lt"/>
                        <a:buAutoNum type="arabicPeriod"/>
                      </a:pPr>
                      <a:r>
                        <a:rPr lang="fr-FR" sz="1800" b="1" kern="1200" dirty="0">
                          <a:solidFill>
                            <a:srgbClr val="000000"/>
                          </a:solidFill>
                          <a:effectLst/>
                          <a:latin typeface="Calibri" panose="020F0502020204030204" pitchFamily="34" charset="0"/>
                          <a:ea typeface="+mn-ea"/>
                          <a:cs typeface="Calibri" panose="020F0502020204030204" pitchFamily="34" charset="0"/>
                        </a:rPr>
                        <a:t>…</a:t>
                      </a:r>
                      <a:endParaRPr lang="el-GR" sz="1800" b="1"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857782695"/>
                  </a:ext>
                </a:extLst>
              </a:tr>
              <a:tr h="314937">
                <a:tc>
                  <a:txBody>
                    <a:bodyPr/>
                    <a:lstStyle/>
                    <a:p>
                      <a:pPr algn="ctr">
                        <a:lnSpc>
                          <a:spcPct val="115000"/>
                        </a:lnSpc>
                        <a:spcAft>
                          <a:spcPts val="1000"/>
                        </a:spcAft>
                      </a:pPr>
                      <a:r>
                        <a:rPr lang="el-GR" sz="1800" b="1" kern="1200" dirty="0">
                          <a:solidFill>
                            <a:srgbClr val="000000"/>
                          </a:solidFill>
                          <a:effectLst/>
                          <a:latin typeface="Calibri" panose="020F0502020204030204" pitchFamily="34" charset="0"/>
                          <a:ea typeface="+mn-ea"/>
                          <a:cs typeface="Calibri" panose="020F0502020204030204" pitchFamily="34" charset="0"/>
                        </a:rPr>
                        <a:t>1 απορία</a:t>
                      </a:r>
                    </a:p>
                  </a:txBody>
                  <a:tcPr marL="68580" marR="68580" marT="0" marB="0" anchor="ctr">
                    <a:solidFill>
                      <a:schemeClr val="accent6">
                        <a:lumMod val="20000"/>
                        <a:lumOff val="80000"/>
                      </a:schemeClr>
                    </a:solidFill>
                  </a:tcPr>
                </a:tc>
                <a:extLst>
                  <a:ext uri="{0D108BD9-81ED-4DB2-BD59-A6C34878D82A}">
                    <a16:rowId xmlns:a16="http://schemas.microsoft.com/office/drawing/2014/main" val="3908707921"/>
                  </a:ext>
                </a:extLst>
              </a:tr>
              <a:tr h="314937">
                <a:tc>
                  <a:txBody>
                    <a:bodyPr/>
                    <a:lstStyle/>
                    <a:p>
                      <a:pPr marL="342900" indent="-342900" algn="l">
                        <a:lnSpc>
                          <a:spcPct val="115000"/>
                        </a:lnSpc>
                        <a:spcAft>
                          <a:spcPts val="1000"/>
                        </a:spcAft>
                        <a:buFont typeface="+mj-lt"/>
                        <a:buAutoNum type="arabicPeriod"/>
                      </a:pPr>
                      <a:r>
                        <a:rPr lang="fr-FR" sz="1800" b="1" kern="1200" dirty="0">
                          <a:solidFill>
                            <a:srgbClr val="000000"/>
                          </a:solidFill>
                          <a:effectLst/>
                          <a:latin typeface="Calibri" panose="020F0502020204030204" pitchFamily="34" charset="0"/>
                          <a:ea typeface="+mn-ea"/>
                          <a:cs typeface="Calibri" panose="020F0502020204030204" pitchFamily="34" charset="0"/>
                        </a:rPr>
                        <a:t>…</a:t>
                      </a:r>
                      <a:endParaRPr lang="el-GR" sz="1800" b="1"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3989731548"/>
                  </a:ext>
                </a:extLst>
              </a:tr>
            </a:tbl>
          </a:graphicData>
        </a:graphic>
      </p:graphicFrame>
    </p:spTree>
    <p:extLst>
      <p:ext uri="{BB962C8B-B14F-4D97-AF65-F5344CB8AC3E}">
        <p14:creationId xmlns:p14="http://schemas.microsoft.com/office/powerpoint/2010/main" val="157001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0BF5C2C9-B7AC-89D0-E804-ACDCF39C9EDB}"/>
              </a:ext>
            </a:extLst>
          </p:cNvPr>
          <p:cNvSpPr>
            <a:spLocks noGrp="1"/>
          </p:cNvSpPr>
          <p:nvPr>
            <p:ph type="title"/>
          </p:nvPr>
        </p:nvSpPr>
        <p:spPr/>
        <p:txBody>
          <a:bodyPr/>
          <a:lstStyle/>
          <a:p>
            <a:endParaRPr lang="el-GR"/>
          </a:p>
        </p:txBody>
      </p:sp>
      <p:sp>
        <p:nvSpPr>
          <p:cNvPr id="12" name="Θέση κειμένου 11">
            <a:extLst>
              <a:ext uri="{FF2B5EF4-FFF2-40B4-BE49-F238E27FC236}">
                <a16:creationId xmlns:a16="http://schemas.microsoft.com/office/drawing/2014/main" id="{64B36CD1-A892-AE9B-3B94-5B3657AFC61B}"/>
              </a:ext>
            </a:extLst>
          </p:cNvPr>
          <p:cNvSpPr>
            <a:spLocks noGrp="1"/>
          </p:cNvSpPr>
          <p:nvPr>
            <p:ph type="body" sz="half" idx="2"/>
          </p:nvPr>
        </p:nvSpPr>
        <p:spPr/>
        <p:txBody>
          <a:bodyPr/>
          <a:lstStyle/>
          <a:p>
            <a:endParaRPr lang="el-GR"/>
          </a:p>
        </p:txBody>
      </p:sp>
      <p:sp>
        <p:nvSpPr>
          <p:cNvPr id="20" name="Ορθογώνιο 19">
            <a:extLst>
              <a:ext uri="{FF2B5EF4-FFF2-40B4-BE49-F238E27FC236}">
                <a16:creationId xmlns:a16="http://schemas.microsoft.com/office/drawing/2014/main" id="{C4C17B2A-34E1-6637-679F-4721C5A476B2}"/>
              </a:ext>
            </a:extLst>
          </p:cNvPr>
          <p:cNvSpPr/>
          <p:nvPr/>
        </p:nvSpPr>
        <p:spPr>
          <a:xfrm>
            <a:off x="7325281" y="2817448"/>
            <a:ext cx="2853666" cy="923330"/>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latin typeface="Bahnschrift SemiBold" panose="020B0502040204020203" pitchFamily="34" charset="0"/>
              </a:rPr>
              <a:t>Activités</a:t>
            </a:r>
            <a:endParaRPr lang="el-GR" sz="5400" b="0" cap="none" spc="0" dirty="0">
              <a:ln w="0"/>
              <a:solidFill>
                <a:schemeClr val="tx1"/>
              </a:solidFill>
              <a:effectLst>
                <a:outerShdw blurRad="38100" dist="19050" dir="2700000" algn="tl" rotWithShape="0">
                  <a:schemeClr val="dk1">
                    <a:alpha val="40000"/>
                  </a:schemeClr>
                </a:outerShdw>
              </a:effectLst>
            </a:endParaRPr>
          </a:p>
        </p:txBody>
      </p:sp>
      <p:pic>
        <p:nvPicPr>
          <p:cNvPr id="3" name="Εικόνα 2">
            <a:extLst>
              <a:ext uri="{FF2B5EF4-FFF2-40B4-BE49-F238E27FC236}">
                <a16:creationId xmlns:a16="http://schemas.microsoft.com/office/drawing/2014/main" id="{4C2C8F61-FA7B-0AE8-C910-5561ED47B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43" y="32657"/>
            <a:ext cx="4874113" cy="6858000"/>
          </a:xfrm>
          <a:prstGeom prst="rect">
            <a:avLst/>
          </a:prstGeom>
        </p:spPr>
      </p:pic>
    </p:spTree>
    <p:extLst>
      <p:ext uri="{BB962C8B-B14F-4D97-AF65-F5344CB8AC3E}">
        <p14:creationId xmlns:p14="http://schemas.microsoft.com/office/powerpoint/2010/main" val="214442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0B492-C0A5-460F-847B-B08B228D9AC4}"/>
              </a:ext>
            </a:extLst>
          </p:cNvPr>
          <p:cNvSpPr>
            <a:spLocks noGrp="1"/>
          </p:cNvSpPr>
          <p:nvPr>
            <p:ph type="title"/>
          </p:nvPr>
        </p:nvSpPr>
        <p:spPr/>
        <p:txBody>
          <a:bodyPr/>
          <a:lstStyle/>
          <a:p>
            <a:r>
              <a:rPr lang="fr-FR" b="1" dirty="0">
                <a:solidFill>
                  <a:schemeClr val="tx2"/>
                </a:solidFill>
              </a:rPr>
              <a:t>Activité 1.</a:t>
            </a:r>
            <a:r>
              <a:rPr lang="fr-FR" dirty="0"/>
              <a:t> </a:t>
            </a:r>
            <a:r>
              <a:rPr lang="fr-FR" b="1" dirty="0">
                <a:solidFill>
                  <a:schemeClr val="tx2"/>
                </a:solidFill>
              </a:rPr>
              <a:t>Trouve le message</a:t>
            </a:r>
            <a:endParaRPr lang="el-GR" b="1" dirty="0">
              <a:solidFill>
                <a:schemeClr val="tx2"/>
              </a:solidFill>
            </a:endParaRPr>
          </a:p>
        </p:txBody>
      </p:sp>
      <p:pic>
        <p:nvPicPr>
          <p:cNvPr id="5" name="Θέση περιεχομένου 4">
            <a:extLst>
              <a:ext uri="{FF2B5EF4-FFF2-40B4-BE49-F238E27FC236}">
                <a16:creationId xmlns:a16="http://schemas.microsoft.com/office/drawing/2014/main" id="{99BC4083-4399-1F75-03D8-F524F5B377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5364" y="2228543"/>
            <a:ext cx="2923032" cy="3020568"/>
          </a:xfrm>
        </p:spPr>
      </p:pic>
      <p:sp>
        <p:nvSpPr>
          <p:cNvPr id="6" name="Θέση περιεχομένου 5">
            <a:extLst>
              <a:ext uri="{FF2B5EF4-FFF2-40B4-BE49-F238E27FC236}">
                <a16:creationId xmlns:a16="http://schemas.microsoft.com/office/drawing/2014/main" id="{A60033A1-3CBD-9B67-0D71-8576DA0BD8E8}"/>
              </a:ext>
            </a:extLst>
          </p:cNvPr>
          <p:cNvSpPr>
            <a:spLocks noGrp="1"/>
          </p:cNvSpPr>
          <p:nvPr>
            <p:ph sz="half" idx="2"/>
          </p:nvPr>
        </p:nvSpPr>
        <p:spPr>
          <a:xfrm>
            <a:off x="5285232" y="1825625"/>
            <a:ext cx="6068568" cy="4351338"/>
          </a:xfrm>
        </p:spPr>
        <p:txBody>
          <a:bodyPr>
            <a:normAutofit/>
          </a:bodyPr>
          <a:lstStyle/>
          <a:p>
            <a:pPr algn="just">
              <a:lnSpc>
                <a:spcPct val="115000"/>
              </a:lnSpc>
              <a:spcBef>
                <a:spcPts val="1200"/>
              </a:spcBef>
              <a:spcAft>
                <a:spcPts val="1000"/>
              </a:spcAft>
            </a:pPr>
            <a:r>
              <a:rPr lang="el-GR" sz="1800" dirty="0">
                <a:effectLst/>
                <a:latin typeface="Calibri" panose="020F0502020204030204" pitchFamily="34" charset="0"/>
                <a:ea typeface="Calibri" panose="020F0502020204030204" pitchFamily="34" charset="0"/>
                <a:cs typeface="Calibri" panose="020F0502020204030204" pitchFamily="34" charset="0"/>
              </a:rPr>
              <a:t>1. Ποιο είναι το μήνυμα του λογότυπου;</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a:t>
            </a:r>
            <a:r>
              <a:rPr lang="fr-FR" sz="1800" dirty="0">
                <a:latin typeface="Calibri" panose="020F0502020204030204" pitchFamily="34" charset="0"/>
                <a:ea typeface="Calibri" panose="020F0502020204030204" pitchFamily="34" charset="0"/>
                <a:cs typeface="Calibri" panose="020F0502020204030204" pitchFamily="34" charset="0"/>
              </a:rPr>
              <a:t>Quel est le message de ce logo?</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1800" dirty="0">
                <a:effectLst/>
                <a:latin typeface="Calibri" panose="020F0502020204030204" pitchFamily="34" charset="0"/>
                <a:ea typeface="Calibri" panose="020F0502020204030204" pitchFamily="34" charset="0"/>
                <a:cs typeface="Calibri" panose="020F0502020204030204" pitchFamily="34" charset="0"/>
              </a:rPr>
              <a:t>2. Σε ποιους απευθύνεται;</a:t>
            </a:r>
            <a:r>
              <a:rPr lang="fr-FR" sz="1800" dirty="0">
                <a:effectLst/>
                <a:latin typeface="Calibri" panose="020F0502020204030204" pitchFamily="34" charset="0"/>
                <a:ea typeface="Calibri" panose="020F0502020204030204" pitchFamily="34" charset="0"/>
                <a:cs typeface="Calibri" panose="020F0502020204030204" pitchFamily="34" charset="0"/>
              </a:rPr>
              <a:t> À qui s’adresse ce message?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l-GR" sz="1800" dirty="0">
                <a:effectLst/>
                <a:latin typeface="Calibri" panose="020F0502020204030204" pitchFamily="34" charset="0"/>
                <a:ea typeface="Calibri" panose="020F0502020204030204" pitchFamily="34" charset="0"/>
                <a:cs typeface="Calibri" panose="020F0502020204030204" pitchFamily="34" charset="0"/>
              </a:rPr>
              <a:t>3. Ποιος το απευθύνει; </a:t>
            </a:r>
            <a:r>
              <a:rPr lang="fr-FR" sz="1800" dirty="0">
                <a:effectLst/>
                <a:latin typeface="Calibri" panose="020F0502020204030204" pitchFamily="34" charset="0"/>
                <a:ea typeface="Calibri" panose="020F0502020204030204" pitchFamily="34" charset="0"/>
                <a:cs typeface="Calibri" panose="020F0502020204030204" pitchFamily="34" charset="0"/>
              </a:rPr>
              <a:t>Qui a créé ce message?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l-GR" sz="1800" dirty="0">
                <a:effectLst/>
                <a:latin typeface="Calibri" panose="020F0502020204030204" pitchFamily="34" charset="0"/>
                <a:ea typeface="Calibri" panose="020F0502020204030204" pitchFamily="34" charset="0"/>
              </a:rPr>
              <a:t>…................................................................</a:t>
            </a:r>
            <a:endParaRPr lang="el-GR" dirty="0"/>
          </a:p>
        </p:txBody>
      </p:sp>
    </p:spTree>
    <p:extLst>
      <p:ext uri="{BB962C8B-B14F-4D97-AF65-F5344CB8AC3E}">
        <p14:creationId xmlns:p14="http://schemas.microsoft.com/office/powerpoint/2010/main" val="151523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E5AE34-A909-2E8B-0F37-2672E603ACF3}"/>
              </a:ext>
            </a:extLst>
          </p:cNvPr>
          <p:cNvSpPr>
            <a:spLocks noGrp="1"/>
          </p:cNvSpPr>
          <p:nvPr>
            <p:ph type="title"/>
          </p:nvPr>
        </p:nvSpPr>
        <p:spPr>
          <a:xfrm>
            <a:off x="838200" y="430667"/>
            <a:ext cx="10515600" cy="799420"/>
          </a:xfrm>
        </p:spPr>
        <p:txBody>
          <a:bodyPr>
            <a:normAutofit/>
          </a:bodyPr>
          <a:lstStyle/>
          <a:p>
            <a:r>
              <a:rPr lang="fr-FR" sz="4000" b="1" dirty="0">
                <a:solidFill>
                  <a:schemeClr val="tx2"/>
                </a:solidFill>
              </a:rPr>
              <a:t>Modalité de travail </a:t>
            </a:r>
            <a:endParaRPr lang="el-GR" sz="4000" dirty="0"/>
          </a:p>
        </p:txBody>
      </p:sp>
      <p:sp>
        <p:nvSpPr>
          <p:cNvPr id="5" name="Θέση περιεχομένου 4">
            <a:extLst>
              <a:ext uri="{FF2B5EF4-FFF2-40B4-BE49-F238E27FC236}">
                <a16:creationId xmlns:a16="http://schemas.microsoft.com/office/drawing/2014/main" id="{6FAF0C40-0D3D-A625-8563-3EB79EC7C5A4}"/>
              </a:ext>
            </a:extLst>
          </p:cNvPr>
          <p:cNvSpPr>
            <a:spLocks noGrp="1"/>
          </p:cNvSpPr>
          <p:nvPr>
            <p:ph idx="1"/>
          </p:nvPr>
        </p:nvSpPr>
        <p:spPr>
          <a:xfrm>
            <a:off x="838200" y="1690688"/>
            <a:ext cx="10515600" cy="4610630"/>
          </a:xfrm>
        </p:spPr>
        <p:txBody>
          <a:bodyPr>
            <a:noAutofit/>
          </a:bodyPr>
          <a:lstStyle/>
          <a:p>
            <a:pPr algn="just">
              <a:lnSpc>
                <a:spcPct val="115000"/>
              </a:lnSpc>
              <a:spcAft>
                <a:spcPts val="1000"/>
              </a:spcAf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Première étape : </a:t>
            </a: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Réfléchir (</a:t>
            </a:r>
            <a:r>
              <a:rPr lang="fr-FR"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Think</a:t>
            </a: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Κοιτάξτε προσεκτικά το λογότυπο και καταγράψτε ατομικά τις πρώτες σας σκέψεις με βάση τα ενδεικτικά ερωτήματα. (2’)</a:t>
            </a:r>
          </a:p>
          <a:p>
            <a:pPr algn="just">
              <a:lnSpc>
                <a:spcPct val="115000"/>
              </a:lnSpc>
              <a:spcAft>
                <a:spcPts val="1000"/>
              </a:spcAf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Deuxième étape :</a:t>
            </a: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Collaborer (Pairs). </a:t>
            </a:r>
            <a:endPar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Στη συνέχεια, σε ζεύγη, μοιραστείτε τις πρώτες σκέψεις σας με τον/την συμμαθητή/-</a:t>
            </a:r>
            <a:r>
              <a:rPr lang="el-GR"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τρια</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σας και συνθέστε μία σύντομη απάντηση. (6’)</a:t>
            </a:r>
          </a:p>
          <a:p>
            <a:pPr algn="just">
              <a:lnSpc>
                <a:spcPct val="115000"/>
              </a:lnSpc>
              <a:spcAft>
                <a:spcPts val="1000"/>
              </a:spcAft>
            </a:pPr>
            <a:r>
              <a:rPr lang="fr-FR"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Troisième étape : </a:t>
            </a: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Partager (Share).</a:t>
            </a: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15000"/>
              </a:lnSpc>
              <a:spcAft>
                <a:spcPts val="1000"/>
              </a:spcAft>
              <a:buNone/>
            </a:pP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Μοιραστείτε την απάντησή σας με το σύνολο της τάξης. (7’)</a:t>
            </a:r>
          </a:p>
          <a:p>
            <a:pPr algn="just">
              <a:lnSpc>
                <a:spcPct val="115000"/>
              </a:lnSpc>
              <a:spcAft>
                <a:spcPts val="1000"/>
              </a:spcAft>
            </a:pPr>
            <a:endParaRPr lang="el-GR" sz="20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36177D-157A-3677-21A7-BD43A2FF73EE}"/>
              </a:ext>
            </a:extLst>
          </p:cNvPr>
          <p:cNvSpPr txBox="1"/>
          <p:nvPr/>
        </p:nvSpPr>
        <p:spPr>
          <a:xfrm>
            <a:off x="838200" y="1208317"/>
            <a:ext cx="8469086" cy="400110"/>
          </a:xfrm>
          <a:prstGeom prst="rect">
            <a:avLst/>
          </a:prstGeom>
          <a:noFill/>
        </p:spPr>
        <p:txBody>
          <a:bodyPr wrap="square">
            <a:spAutoFit/>
          </a:bodyPr>
          <a:lstStyle/>
          <a:p>
            <a:r>
              <a:rPr lang="el-GR" sz="2000" dirty="0">
                <a:solidFill>
                  <a:srgbClr val="00B0F0"/>
                </a:solidFill>
                <a:latin typeface="Bahnschrift SemiBold" panose="020B0502040204020203" pitchFamily="34" charset="0"/>
                <a:cs typeface="Calibri" panose="020F0502020204030204" pitchFamily="34" charset="0"/>
              </a:rPr>
              <a:t>Τεχνική: Σκέφτομαι-Συνεργάζομαι-Μοιράζομαι/</a:t>
            </a:r>
            <a:r>
              <a:rPr lang="es-ES" sz="2000" dirty="0">
                <a:solidFill>
                  <a:srgbClr val="00B0F0"/>
                </a:solidFill>
                <a:latin typeface="Bahnschrift SemiBold" panose="020B0502040204020203" pitchFamily="34" charset="0"/>
                <a:cs typeface="Calibri" panose="020F0502020204030204" pitchFamily="34" charset="0"/>
              </a:rPr>
              <a:t>Think-Pair-Share </a:t>
            </a:r>
            <a:endParaRPr lang="el-GR" sz="2000" dirty="0">
              <a:latin typeface="Bahnschrift SemiBold" panose="020B0502040204020203" pitchFamily="34" charset="0"/>
            </a:endParaRPr>
          </a:p>
        </p:txBody>
      </p:sp>
    </p:spTree>
    <p:extLst>
      <p:ext uri="{BB962C8B-B14F-4D97-AF65-F5344CB8AC3E}">
        <p14:creationId xmlns:p14="http://schemas.microsoft.com/office/powerpoint/2010/main" val="151360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AD789FB-CB2D-8A95-C701-59DD03CAE7A3}"/>
              </a:ext>
            </a:extLst>
          </p:cNvPr>
          <p:cNvSpPr>
            <a:spLocks noGrp="1"/>
          </p:cNvSpPr>
          <p:nvPr>
            <p:ph type="title"/>
          </p:nvPr>
        </p:nvSpPr>
        <p:spPr/>
        <p:txBody>
          <a:bodyPr/>
          <a:lstStyle/>
          <a:p>
            <a:r>
              <a:rPr lang="fr-FR" b="1" dirty="0">
                <a:solidFill>
                  <a:schemeClr val="tx2"/>
                </a:solidFill>
              </a:rPr>
              <a:t>Activité 2. À la découverte des 3R</a:t>
            </a:r>
            <a:endParaRPr lang="el-GR" b="1" dirty="0">
              <a:solidFill>
                <a:schemeClr val="tx2"/>
              </a:solidFill>
            </a:endParaRPr>
          </a:p>
        </p:txBody>
      </p:sp>
      <p:sp>
        <p:nvSpPr>
          <p:cNvPr id="6" name="Θέση περιεχομένου 5">
            <a:extLst>
              <a:ext uri="{FF2B5EF4-FFF2-40B4-BE49-F238E27FC236}">
                <a16:creationId xmlns:a16="http://schemas.microsoft.com/office/drawing/2014/main" id="{B781BDBE-4C71-A227-BE6C-55FBDB01D344}"/>
              </a:ext>
            </a:extLst>
          </p:cNvPr>
          <p:cNvSpPr>
            <a:spLocks noGrp="1"/>
          </p:cNvSpPr>
          <p:nvPr>
            <p:ph idx="1"/>
          </p:nvPr>
        </p:nvSpPr>
        <p:spPr>
          <a:xfrm>
            <a:off x="1371600" y="1600200"/>
            <a:ext cx="9601200" cy="4267200"/>
          </a:xfrm>
        </p:spPr>
        <p:txBody>
          <a:bodyPr/>
          <a:lstStyle/>
          <a:p>
            <a:pPr marL="0" indent="0">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Αντιστοιχίστε τις λέξεις με το κατάλληλο εικονίδιο και ανακαλύψτε 3 βασικούς τρόπους διαχείρισης των απορριμμάτων.</a:t>
            </a:r>
            <a:endPar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a:t> </a:t>
            </a:r>
            <a:r>
              <a:rPr lang="el-GR" sz="1800" dirty="0">
                <a:effectLst/>
                <a:latin typeface="Segoe Print" panose="02000600000000000000" pitchFamily="2" charset="0"/>
                <a:ea typeface="Segoe Print" panose="02000600000000000000" pitchFamily="2" charset="0"/>
                <a:cs typeface="Segoe Print" panose="02000600000000000000" pitchFamily="2" charset="0"/>
              </a:rPr>
              <a:t>1. </a:t>
            </a:r>
            <a:r>
              <a:rPr lang="el-GR" sz="1800" dirty="0" err="1">
                <a:effectLst/>
                <a:latin typeface="Segoe Print" panose="02000600000000000000" pitchFamily="2" charset="0"/>
                <a:ea typeface="Segoe Print" panose="02000600000000000000" pitchFamily="2" charset="0"/>
                <a:cs typeface="Segoe Print" panose="02000600000000000000" pitchFamily="2" charset="0"/>
              </a:rPr>
              <a:t>Réutiliser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Segoe Print" panose="02000600000000000000" pitchFamily="2" charset="0"/>
                <a:ea typeface="Segoe Print" panose="02000600000000000000" pitchFamily="2" charset="0"/>
                <a:cs typeface="Segoe Print" panose="02000600000000000000" pitchFamily="2" charset="0"/>
              </a:rPr>
              <a:t>2. </a:t>
            </a:r>
            <a:r>
              <a:rPr lang="el-GR" sz="1800" dirty="0" err="1">
                <a:effectLst/>
                <a:latin typeface="Segoe Print" panose="02000600000000000000" pitchFamily="2" charset="0"/>
                <a:ea typeface="Segoe Print" panose="02000600000000000000" pitchFamily="2" charset="0"/>
                <a:cs typeface="Segoe Print" panose="02000600000000000000" pitchFamily="2" charset="0"/>
              </a:rPr>
              <a:t>Recycler</a:t>
            </a:r>
            <a:r>
              <a:rPr lang="el-GR" sz="1800" dirty="0">
                <a:effectLst/>
                <a:latin typeface="Segoe Print" panose="02000600000000000000" pitchFamily="2" charset="0"/>
                <a:ea typeface="Segoe Print" panose="02000600000000000000" pitchFamily="2" charset="0"/>
                <a:cs typeface="Segoe Print" panose="02000600000000000000" pitchFamily="2"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Segoe Print" panose="02000600000000000000" pitchFamily="2" charset="0"/>
                <a:ea typeface="Segoe Print" panose="02000600000000000000" pitchFamily="2" charset="0"/>
                <a:cs typeface="Segoe Print" panose="02000600000000000000" pitchFamily="2" charset="0"/>
              </a:rPr>
              <a:t>3. </a:t>
            </a:r>
            <a:r>
              <a:rPr lang="fr-FR" sz="1800" dirty="0">
                <a:effectLst/>
                <a:latin typeface="Segoe Print" panose="02000600000000000000" pitchFamily="2" charset="0"/>
                <a:ea typeface="Segoe Print" panose="02000600000000000000" pitchFamily="2" charset="0"/>
                <a:cs typeface="Segoe Print" panose="02000600000000000000" pitchFamily="2" charset="0"/>
              </a:rPr>
              <a:t>Réduire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 …                 B: ...	       C: ...</a:t>
            </a:r>
          </a:p>
          <a:p>
            <a:endParaRPr lang="el-GR" dirty="0"/>
          </a:p>
        </p:txBody>
      </p:sp>
      <p:pic>
        <p:nvPicPr>
          <p:cNvPr id="9" name="Εικόνα 8">
            <a:extLst>
              <a:ext uri="{FF2B5EF4-FFF2-40B4-BE49-F238E27FC236}">
                <a16:creationId xmlns:a16="http://schemas.microsoft.com/office/drawing/2014/main" id="{8BC6B49D-699E-F0AB-A311-6ABBE7AD66D8}"/>
              </a:ext>
            </a:extLst>
          </p:cNvPr>
          <p:cNvPicPr>
            <a:picLocks noChangeAspect="1"/>
          </p:cNvPicPr>
          <p:nvPr/>
        </p:nvPicPr>
        <p:blipFill rotWithShape="1">
          <a:blip r:embed="rId2">
            <a:extLst>
              <a:ext uri="{28A0092B-C50C-407E-A947-70E740481C1C}">
                <a14:useLocalDpi xmlns:a14="http://schemas.microsoft.com/office/drawing/2010/main" val="0"/>
              </a:ext>
            </a:extLst>
          </a:blip>
          <a:srcRect t="16667" b="29365"/>
          <a:stretch/>
        </p:blipFill>
        <p:spPr>
          <a:xfrm>
            <a:off x="3657600" y="2709333"/>
            <a:ext cx="5029200" cy="1439333"/>
          </a:xfrm>
          <a:prstGeom prst="rect">
            <a:avLst/>
          </a:prstGeom>
        </p:spPr>
      </p:pic>
    </p:spTree>
    <p:extLst>
      <p:ext uri="{BB962C8B-B14F-4D97-AF65-F5344CB8AC3E}">
        <p14:creationId xmlns:p14="http://schemas.microsoft.com/office/powerpoint/2010/main" val="350672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A7307A-4043-369D-F32F-A3EA21E29910}"/>
              </a:ext>
            </a:extLst>
          </p:cNvPr>
          <p:cNvSpPr>
            <a:spLocks noGrp="1"/>
          </p:cNvSpPr>
          <p:nvPr>
            <p:ph type="title"/>
          </p:nvPr>
        </p:nvSpPr>
        <p:spPr>
          <a:xfrm>
            <a:off x="838200" y="365125"/>
            <a:ext cx="10515600" cy="549275"/>
          </a:xfrm>
        </p:spPr>
        <p:txBody>
          <a:bodyPr>
            <a:noAutofit/>
          </a:bodyPr>
          <a:lstStyle/>
          <a:p>
            <a:r>
              <a:rPr lang="fr-FR" sz="3600" b="1" dirty="0">
                <a:solidFill>
                  <a:schemeClr val="tx2"/>
                </a:solidFill>
              </a:rPr>
              <a:t>Activité d’évaluation 1</a:t>
            </a:r>
            <a:r>
              <a:rPr lang="el-GR" sz="3600" b="1" dirty="0">
                <a:solidFill>
                  <a:schemeClr val="tx2"/>
                </a:solidFill>
              </a:rPr>
              <a:t>. </a:t>
            </a:r>
            <a:r>
              <a:rPr lang="en-US" sz="3600" b="1" dirty="0">
                <a:solidFill>
                  <a:schemeClr val="tx2"/>
                </a:solidFill>
              </a:rPr>
              <a:t>K-W-L</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E0492DD1-167E-84A2-7BA8-608862FFA60E}"/>
              </a:ext>
            </a:extLst>
          </p:cNvPr>
          <p:cNvSpPr>
            <a:spLocks noGrp="1"/>
          </p:cNvSpPr>
          <p:nvPr>
            <p:ph idx="1"/>
          </p:nvPr>
        </p:nvSpPr>
        <p:spPr>
          <a:xfrm>
            <a:off x="838200" y="990600"/>
            <a:ext cx="10515600" cy="4737630"/>
          </a:xfrm>
        </p:spPr>
        <p:txBody>
          <a:bodyPr/>
          <a:lstStyle/>
          <a:p>
            <a:pPr marL="0" indent="0">
              <a:buNone/>
            </a:pPr>
            <a:r>
              <a:rPr lang="el-GR"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Τεχνική:</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«Τι γνωρίζω –Τι θέλω να μάθω – Τι έμαθα» </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b="1" dirty="0">
                <a:ln/>
                <a:solidFill>
                  <a:schemeClr val="tx1"/>
                </a:solidFill>
                <a:latin typeface="Calibri" panose="020F0502020204030204" pitchFamily="34" charset="0"/>
                <a:cs typeface="Calibri" panose="020F0502020204030204" pitchFamily="34" charset="0"/>
              </a:rPr>
              <a:t>Ce que je SAIS, Ce que je VEUX apprendre et Ce que j’ai APPRIS </a:t>
            </a:r>
          </a:p>
          <a:p>
            <a:pPr marL="0" indent="0">
              <a:buNone/>
            </a:pPr>
            <a:r>
              <a:rPr lang="el-G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Συμπληρώστε τις  δύο πρώτες στήλες μετά τη δραστηριότητα 2 και την τρίτη στήλη αφού ολοκληρώσετε τη Δραστηριότητα 3 στο Φύλλο εργασίας 3.</a:t>
            </a:r>
          </a:p>
          <a:p>
            <a:pPr marL="0" indent="0">
              <a:buNone/>
            </a:pPr>
            <a:endParaRPr lang="en-US" sz="1800" b="1" dirty="0">
              <a:ln/>
              <a:solidFill>
                <a:srgbClr val="C96731"/>
              </a:solidFill>
            </a:endParaRPr>
          </a:p>
          <a:p>
            <a:pPr marL="0" indent="0">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2 - Διάγραμμα">
            <a:extLst>
              <a:ext uri="{FF2B5EF4-FFF2-40B4-BE49-F238E27FC236}">
                <a16:creationId xmlns:a16="http://schemas.microsoft.com/office/drawing/2014/main" id="{838EF3E7-B729-76F8-D036-DE1BB4D301D2}"/>
              </a:ext>
            </a:extLst>
          </p:cNvPr>
          <p:cNvGraphicFramePr/>
          <p:nvPr>
            <p:extLst>
              <p:ext uri="{D42A27DB-BD31-4B8C-83A1-F6EECF244321}">
                <p14:modId xmlns:p14="http://schemas.microsoft.com/office/powerpoint/2010/main" val="1455906730"/>
              </p:ext>
            </p:extLst>
          </p:nvPr>
        </p:nvGraphicFramePr>
        <p:xfrm>
          <a:off x="838200" y="2290764"/>
          <a:ext cx="10354734" cy="4202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71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017A993-86BD-8894-C811-062F2A547C81}"/>
              </a:ext>
            </a:extLst>
          </p:cNvPr>
          <p:cNvSpPr>
            <a:spLocks noGrp="1"/>
          </p:cNvSpPr>
          <p:nvPr>
            <p:ph type="title"/>
          </p:nvPr>
        </p:nvSpPr>
        <p:spPr>
          <a:xfrm>
            <a:off x="838200" y="365125"/>
            <a:ext cx="10515600" cy="811742"/>
          </a:xfrm>
        </p:spPr>
        <p:txBody>
          <a:bodyPr>
            <a:normAutofit/>
          </a:bodyPr>
          <a:lstStyle/>
          <a:p>
            <a:r>
              <a:rPr lang="fr-FR" sz="4000" b="1" dirty="0">
                <a:solidFill>
                  <a:schemeClr val="tx2"/>
                </a:solidFill>
              </a:rPr>
              <a:t>Activité 3. Compréhension</a:t>
            </a:r>
            <a:endParaRPr lang="el-GR" sz="4000" b="1" dirty="0">
              <a:solidFill>
                <a:schemeClr val="tx2"/>
              </a:solidFill>
            </a:endParaRPr>
          </a:p>
        </p:txBody>
      </p:sp>
      <p:sp>
        <p:nvSpPr>
          <p:cNvPr id="6" name="Θέση περιεχομένου 5">
            <a:extLst>
              <a:ext uri="{FF2B5EF4-FFF2-40B4-BE49-F238E27FC236}">
                <a16:creationId xmlns:a16="http://schemas.microsoft.com/office/drawing/2014/main" id="{F9FC40E1-B55E-ABBB-CE58-5505235BC15F}"/>
              </a:ext>
            </a:extLst>
          </p:cNvPr>
          <p:cNvSpPr>
            <a:spLocks noGrp="1"/>
          </p:cNvSpPr>
          <p:nvPr>
            <p:ph idx="1"/>
          </p:nvPr>
        </p:nvSpPr>
        <p:spPr>
          <a:xfrm>
            <a:off x="838200" y="1363133"/>
            <a:ext cx="10515600" cy="4813830"/>
          </a:xfrm>
        </p:spPr>
        <p:txBody>
          <a:bodyPr>
            <a:normAutofit/>
          </a:bodyPr>
          <a:lstStyle/>
          <a:p>
            <a:r>
              <a:rPr lang="fr-FR" dirty="0">
                <a:solidFill>
                  <a:schemeClr val="accent1"/>
                </a:solidFill>
                <a:latin typeface="Calibri" panose="020F0502020204030204" pitchFamily="34" charset="0"/>
                <a:cs typeface="Calibri" panose="020F0502020204030204" pitchFamily="34" charset="0"/>
              </a:rPr>
              <a:t>3R-REDUIRE - REUTILISER – RECYCLER </a:t>
            </a:r>
          </a:p>
          <a:p>
            <a:pPr marL="0" indent="0">
              <a:buNone/>
            </a:pPr>
            <a:r>
              <a:rPr lang="fr-FR" dirty="0">
                <a:latin typeface="Calibri" panose="020F0502020204030204" pitchFamily="34" charset="0"/>
                <a:cs typeface="Calibri" panose="020F0502020204030204" pitchFamily="34" charset="0"/>
              </a:rPr>
              <a:t>On utilise les vidéos suivantes:</a:t>
            </a:r>
          </a:p>
          <a:p>
            <a:pPr marL="0" indent="0">
              <a:buNone/>
            </a:pPr>
            <a:endParaRPr lang="fr-FR" dirty="0">
              <a:latin typeface="Calibri" panose="020F0502020204030204" pitchFamily="34" charset="0"/>
              <a:cs typeface="Calibri" panose="020F0502020204030204" pitchFamily="34" charset="0"/>
            </a:endParaRPr>
          </a:p>
          <a:p>
            <a:pPr marL="514350" indent="-514350">
              <a:buFont typeface="+mj-lt"/>
              <a:buAutoNum type="arabicPeriod"/>
            </a:pPr>
            <a:r>
              <a:rPr lang="fr-FR" dirty="0">
                <a:latin typeface="Calibri" panose="020F0502020204030204" pitchFamily="34" charset="0"/>
                <a:cs typeface="Calibri" panose="020F0502020204030204" pitchFamily="34" charset="0"/>
              </a:rPr>
              <a:t>Semaine Européenne de la Réduction des déchets - Soyez futé. Triez vos déchets! </a:t>
            </a:r>
            <a:r>
              <a:rPr lang="fr-FR" dirty="0">
                <a:latin typeface="Calibri" panose="020F0502020204030204" pitchFamily="34" charset="0"/>
                <a:cs typeface="Calibri" panose="020F0502020204030204" pitchFamily="34" charset="0"/>
                <a:hlinkClick r:id="rId2"/>
              </a:rPr>
              <a:t>https://youtu.be/c67oN2gkoDU</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Διάρκει</a:t>
            </a:r>
            <a:r>
              <a:rPr lang="fr-FR" dirty="0">
                <a:latin typeface="Calibri" panose="020F0502020204030204" pitchFamily="34" charset="0"/>
                <a:cs typeface="Calibri" panose="020F0502020204030204" pitchFamily="34" charset="0"/>
              </a:rPr>
              <a:t>α: 0:46)</a:t>
            </a:r>
          </a:p>
          <a:p>
            <a:pPr marL="514350" indent="-514350">
              <a:buFont typeface="+mj-lt"/>
              <a:buAutoNum type="arabicPeriod"/>
            </a:pPr>
            <a:r>
              <a:rPr lang="fr-FR" dirty="0">
                <a:latin typeface="Calibri" panose="020F0502020204030204" pitchFamily="34" charset="0"/>
                <a:cs typeface="Calibri" panose="020F0502020204030204" pitchFamily="34" charset="0"/>
              </a:rPr>
              <a:t>Semaine Européenne de la Réduction des Déchets - Soyez futé. Réduisez vos déchets! </a:t>
            </a:r>
            <a:r>
              <a:rPr lang="fr-FR" dirty="0">
                <a:latin typeface="Calibri" panose="020F0502020204030204" pitchFamily="34" charset="0"/>
                <a:cs typeface="Calibri" panose="020F0502020204030204" pitchFamily="34" charset="0"/>
                <a:hlinkClick r:id="rId3"/>
              </a:rPr>
              <a:t>https://youtu.be/C7GiPQch5Mg</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Διάρκει</a:t>
            </a:r>
            <a:r>
              <a:rPr lang="fr-FR" dirty="0">
                <a:latin typeface="Calibri" panose="020F0502020204030204" pitchFamily="34" charset="0"/>
                <a:cs typeface="Calibri" panose="020F0502020204030204" pitchFamily="34" charset="0"/>
              </a:rPr>
              <a:t>α: 1:04)</a:t>
            </a:r>
          </a:p>
          <a:p>
            <a:pPr marL="514350" indent="-514350">
              <a:buFont typeface="+mj-lt"/>
              <a:buAutoNum type="arabicPeriod"/>
            </a:pPr>
            <a:r>
              <a:rPr lang="fr-FR" dirty="0">
                <a:latin typeface="Calibri" panose="020F0502020204030204" pitchFamily="34" charset="0"/>
                <a:cs typeface="Calibri" panose="020F0502020204030204" pitchFamily="34" charset="0"/>
              </a:rPr>
              <a:t>Semaine Européenne de Réduction des déchets - Soyez futé. Donnez une nouvelle vie aux objets </a:t>
            </a:r>
            <a:r>
              <a:rPr lang="fr-FR" dirty="0">
                <a:latin typeface="Calibri" panose="020F0502020204030204" pitchFamily="34" charset="0"/>
                <a:cs typeface="Calibri" panose="020F0502020204030204" pitchFamily="34" charset="0"/>
                <a:hlinkClick r:id="rId4"/>
              </a:rPr>
              <a:t>https://youtu.be/Bt8dVWebPAc</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Διάρκει</a:t>
            </a:r>
            <a:r>
              <a:rPr lang="fr-FR" dirty="0">
                <a:latin typeface="Calibri" panose="020F0502020204030204" pitchFamily="34" charset="0"/>
                <a:cs typeface="Calibri" panose="020F0502020204030204" pitchFamily="34" charset="0"/>
              </a:rPr>
              <a:t>α: 0:55)</a:t>
            </a:r>
          </a:p>
          <a:p>
            <a:pPr marL="0" indent="0">
              <a:buNone/>
            </a:pPr>
            <a:endParaRPr lang="en-US"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a:t>
            </a:r>
            <a:r>
              <a:rPr lang="fr-FR" dirty="0" err="1">
                <a:latin typeface="Calibri" panose="020F0502020204030204" pitchFamily="34" charset="0"/>
                <a:cs typeface="Calibri" panose="020F0502020204030204" pitchFamily="34" charset="0"/>
              </a:rPr>
              <a:t>Πηγή</a:t>
            </a:r>
            <a:r>
              <a:rPr lang="fr-FR"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hlinkClick r:id="rId5"/>
              </a:rPr>
              <a:t>https://ewwr.eu/fra/</a:t>
            </a:r>
            <a:r>
              <a:rPr lang="fr-FR" dirty="0">
                <a:latin typeface="Calibri" panose="020F0502020204030204" pitchFamily="34" charset="0"/>
                <a:cs typeface="Calibri" panose="020F0502020204030204" pitchFamily="34" charset="0"/>
              </a:rPr>
              <a:t>) </a:t>
            </a:r>
          </a:p>
          <a:p>
            <a:endParaRPr lang="el-GR" dirty="0"/>
          </a:p>
        </p:txBody>
      </p:sp>
    </p:spTree>
    <p:extLst>
      <p:ext uri="{BB962C8B-B14F-4D97-AF65-F5344CB8AC3E}">
        <p14:creationId xmlns:p14="http://schemas.microsoft.com/office/powerpoint/2010/main" val="36211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2BCE70-E9FA-D7D7-FBB1-CA7E3351C167}"/>
              </a:ext>
            </a:extLst>
          </p:cNvPr>
          <p:cNvSpPr>
            <a:spLocks noGrp="1"/>
          </p:cNvSpPr>
          <p:nvPr>
            <p:ph type="title"/>
          </p:nvPr>
        </p:nvSpPr>
        <p:spPr>
          <a:xfrm>
            <a:off x="1006928" y="546628"/>
            <a:ext cx="10178143" cy="672028"/>
          </a:xfrm>
        </p:spPr>
        <p:txBody>
          <a:bodyPr>
            <a:normAutofit fontScale="90000"/>
          </a:bodyPr>
          <a:lstStyle/>
          <a:p>
            <a:r>
              <a:rPr lang="fr-FR" b="1" dirty="0"/>
              <a:t>Modalité de travail</a:t>
            </a:r>
            <a:endParaRPr lang="el-GR" dirty="0"/>
          </a:p>
        </p:txBody>
      </p:sp>
      <p:sp>
        <p:nvSpPr>
          <p:cNvPr id="3" name="Θέση περιεχομένου 2">
            <a:extLst>
              <a:ext uri="{FF2B5EF4-FFF2-40B4-BE49-F238E27FC236}">
                <a16:creationId xmlns:a16="http://schemas.microsoft.com/office/drawing/2014/main" id="{768FF243-85F7-3284-15BB-606ACA0D461D}"/>
              </a:ext>
            </a:extLst>
          </p:cNvPr>
          <p:cNvSpPr>
            <a:spLocks noGrp="1"/>
          </p:cNvSpPr>
          <p:nvPr>
            <p:ph idx="1"/>
          </p:nvPr>
        </p:nvSpPr>
        <p:spPr>
          <a:xfrm>
            <a:off x="1371600" y="1872343"/>
            <a:ext cx="9601200" cy="3995057"/>
          </a:xfrm>
        </p:spPr>
        <p:txBody>
          <a:bodyPr/>
          <a:lstStyle/>
          <a:p>
            <a:pPr>
              <a:lnSpc>
                <a:spcPct val="250000"/>
              </a:lnSpc>
            </a:pPr>
            <a:r>
              <a:rPr lang="el-G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3.α. Κέντρο ενδιαφέροντος: Μείωση</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250000"/>
              </a:lnSpc>
            </a:pPr>
            <a:r>
              <a:rPr lang="el-G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3.β. Κέντρο ενδιαφέροντος: Επαναχρησιμοποίηση</a:t>
            </a:r>
            <a:endParaRPr lang="fr-F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250000"/>
              </a:lnSpc>
            </a:pPr>
            <a:r>
              <a:rPr lang="el-GR"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3.γ. Κέντρο ενδιαφέροντος: Ανακύκλωση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Εικόνα 4">
            <a:extLst>
              <a:ext uri="{FF2B5EF4-FFF2-40B4-BE49-F238E27FC236}">
                <a16:creationId xmlns:a16="http://schemas.microsoft.com/office/drawing/2014/main" id="{8F5754CF-2FE1-804E-0188-4971E7F6FB2B}"/>
              </a:ext>
            </a:extLst>
          </p:cNvPr>
          <p:cNvPicPr>
            <a:picLocks noChangeAspect="1"/>
          </p:cNvPicPr>
          <p:nvPr/>
        </p:nvPicPr>
        <p:blipFill rotWithShape="1">
          <a:blip r:embed="rId2"/>
          <a:srcRect t="4247" b="9128"/>
          <a:stretch/>
        </p:blipFill>
        <p:spPr>
          <a:xfrm>
            <a:off x="6629719" y="1970353"/>
            <a:ext cx="1180253" cy="1153847"/>
          </a:xfrm>
          <a:prstGeom prst="rect">
            <a:avLst/>
          </a:prstGeom>
        </p:spPr>
      </p:pic>
      <p:pic>
        <p:nvPicPr>
          <p:cNvPr id="6" name="Εικόνα 5">
            <a:extLst>
              <a:ext uri="{FF2B5EF4-FFF2-40B4-BE49-F238E27FC236}">
                <a16:creationId xmlns:a16="http://schemas.microsoft.com/office/drawing/2014/main" id="{5D2DCCF1-B307-E724-D8FE-2F79AF6B70A3}"/>
              </a:ext>
            </a:extLst>
          </p:cNvPr>
          <p:cNvPicPr>
            <a:picLocks noChangeAspect="1"/>
          </p:cNvPicPr>
          <p:nvPr/>
        </p:nvPicPr>
        <p:blipFill rotWithShape="1">
          <a:blip r:embed="rId3"/>
          <a:srcRect l="8977" t="6256" r="8879" b="7404"/>
          <a:stretch/>
        </p:blipFill>
        <p:spPr>
          <a:xfrm>
            <a:off x="8588829" y="2985028"/>
            <a:ext cx="1016954" cy="1116000"/>
          </a:xfrm>
          <a:prstGeom prst="rect">
            <a:avLst/>
          </a:prstGeom>
        </p:spPr>
      </p:pic>
      <p:pic>
        <p:nvPicPr>
          <p:cNvPr id="7" name="Εικόνα 6">
            <a:extLst>
              <a:ext uri="{FF2B5EF4-FFF2-40B4-BE49-F238E27FC236}">
                <a16:creationId xmlns:a16="http://schemas.microsoft.com/office/drawing/2014/main" id="{489C9214-3020-0FA3-1BED-DFE2C4830DEB}"/>
              </a:ext>
            </a:extLst>
          </p:cNvPr>
          <p:cNvPicPr>
            <a:picLocks noChangeAspect="1"/>
          </p:cNvPicPr>
          <p:nvPr/>
        </p:nvPicPr>
        <p:blipFill rotWithShape="1">
          <a:blip r:embed="rId4"/>
          <a:srcRect l="5809" t="9947" r="9347" b="5708"/>
          <a:stretch/>
        </p:blipFill>
        <p:spPr>
          <a:xfrm>
            <a:off x="7217878" y="4101028"/>
            <a:ext cx="1180253" cy="1153847"/>
          </a:xfrm>
          <a:prstGeom prst="rect">
            <a:avLst/>
          </a:prstGeom>
        </p:spPr>
      </p:pic>
      <p:sp>
        <p:nvSpPr>
          <p:cNvPr id="9" name="TextBox 8">
            <a:extLst>
              <a:ext uri="{FF2B5EF4-FFF2-40B4-BE49-F238E27FC236}">
                <a16:creationId xmlns:a16="http://schemas.microsoft.com/office/drawing/2014/main" id="{691CBBA4-7172-89A8-C425-F3452AEC358F}"/>
              </a:ext>
            </a:extLst>
          </p:cNvPr>
          <p:cNvSpPr txBox="1"/>
          <p:nvPr/>
        </p:nvSpPr>
        <p:spPr>
          <a:xfrm>
            <a:off x="1006928" y="1316666"/>
            <a:ext cx="6096000" cy="400110"/>
          </a:xfrm>
          <a:prstGeom prst="rect">
            <a:avLst/>
          </a:prstGeom>
          <a:noFill/>
        </p:spPr>
        <p:txBody>
          <a:bodyPr wrap="square">
            <a:spAutoFit/>
          </a:bodyPr>
          <a:lstStyle/>
          <a:p>
            <a:r>
              <a:rPr lang="el-GR" sz="2000" dirty="0">
                <a:solidFill>
                  <a:srgbClr val="00B0F0"/>
                </a:solidFill>
                <a:latin typeface="Bahnschrift SemiBold" panose="020B0502040204020203" pitchFamily="34" charset="0"/>
                <a:cs typeface="Calibri" panose="020F0502020204030204" pitchFamily="34" charset="0"/>
              </a:rPr>
              <a:t>Στρατηγική: Κέντρα ενδιαφέροντος</a:t>
            </a:r>
            <a:r>
              <a:rPr lang="fr-FR" sz="2000" dirty="0">
                <a:solidFill>
                  <a:srgbClr val="00B0F0"/>
                </a:solidFill>
                <a:latin typeface="Bahnschrift SemiBold" panose="020B0502040204020203" pitchFamily="34" charset="0"/>
                <a:cs typeface="Calibri" panose="020F0502020204030204" pitchFamily="34" charset="0"/>
              </a:rPr>
              <a:t> </a:t>
            </a:r>
            <a:endParaRPr lang="el-GR" sz="2000" dirty="0">
              <a:solidFill>
                <a:srgbClr val="00B0F0"/>
              </a:solidFill>
              <a:latin typeface="Bahnschrift SemiBold" panose="020B0502040204020203" pitchFamily="34" charset="0"/>
              <a:cs typeface="Calibri" panose="020F0502020204030204" pitchFamily="34" charset="0"/>
            </a:endParaRPr>
          </a:p>
        </p:txBody>
      </p:sp>
    </p:spTree>
    <p:extLst>
      <p:ext uri="{BB962C8B-B14F-4D97-AF65-F5344CB8AC3E}">
        <p14:creationId xmlns:p14="http://schemas.microsoft.com/office/powerpoint/2010/main" val="189445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B45F7-0D8F-9498-E077-37874CCC1C72}"/>
              </a:ext>
            </a:extLst>
          </p:cNvPr>
          <p:cNvSpPr>
            <a:spLocks noGrp="1"/>
          </p:cNvSpPr>
          <p:nvPr>
            <p:ph type="title"/>
          </p:nvPr>
        </p:nvSpPr>
        <p:spPr>
          <a:xfrm>
            <a:off x="838200" y="365126"/>
            <a:ext cx="10515600" cy="506941"/>
          </a:xfrm>
        </p:spPr>
        <p:txBody>
          <a:bodyPr>
            <a:normAutofit fontScale="90000"/>
          </a:bodyPr>
          <a:lstStyle/>
          <a:p>
            <a:r>
              <a:rPr lang="en-US" sz="3600" b="1" dirty="0" err="1">
                <a:solidFill>
                  <a:schemeClr val="tx2"/>
                </a:solidFill>
              </a:rPr>
              <a:t>Activit</a:t>
            </a:r>
            <a:r>
              <a:rPr lang="fr-FR" sz="3600" b="1" dirty="0">
                <a:solidFill>
                  <a:schemeClr val="tx2"/>
                </a:solidFill>
              </a:rPr>
              <a:t>é 3. Compréhension audiovisuelle</a:t>
            </a:r>
            <a:endParaRPr lang="el-GR" sz="3600" b="1" dirty="0">
              <a:solidFill>
                <a:schemeClr val="tx2"/>
              </a:solidFill>
            </a:endParaRPr>
          </a:p>
        </p:txBody>
      </p:sp>
      <p:sp>
        <p:nvSpPr>
          <p:cNvPr id="3" name="Θέση περιεχομένου 2">
            <a:extLst>
              <a:ext uri="{FF2B5EF4-FFF2-40B4-BE49-F238E27FC236}">
                <a16:creationId xmlns:a16="http://schemas.microsoft.com/office/drawing/2014/main" id="{185FA9F3-0231-9740-9297-E3E4B65138C0}"/>
              </a:ext>
            </a:extLst>
          </p:cNvPr>
          <p:cNvSpPr>
            <a:spLocks noGrp="1"/>
          </p:cNvSpPr>
          <p:nvPr>
            <p:ph idx="1"/>
          </p:nvPr>
        </p:nvSpPr>
        <p:spPr>
          <a:xfrm>
            <a:off x="838200" y="1306286"/>
            <a:ext cx="10515600" cy="5186587"/>
          </a:xfrm>
        </p:spPr>
        <p:txBody>
          <a:bodyPr>
            <a:normAutofit/>
          </a:bodyPr>
          <a:lstStyle/>
          <a:p>
            <a:pPr marL="0" indent="0" algn="just">
              <a:lnSpc>
                <a:spcPct val="115000"/>
              </a:lnSpc>
              <a:spcAft>
                <a:spcPts val="1000"/>
              </a:spcAft>
              <a:buNone/>
            </a:pP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3.α. Κέντρο ενδιαφέροντος: Μείωση</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Παρακολουθήστε προσεκτικά το βίντεο  τίτλο </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oyez fut</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a:t>
            </a:r>
            <a:r>
              <a:rPr lang="fr-F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Réduisez vos déchets!”/ “Be smart. </a:t>
            </a:r>
            <a:r>
              <a:rPr lang="el-GR" sz="2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Reduce</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waste</a:t>
            </a:r>
            <a:r>
              <a:rPr lang="el-GR" sz="2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!”/«Σκέψου Έξυπνα. Μείωσε τα απορρίμματα!»</a:t>
            </a:r>
          </a:p>
          <a:p>
            <a:pPr marL="0" indent="0" algn="ctr">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fr-FR" sz="2300" dirty="0">
                <a:latin typeface="Calibri" panose="020F0502020204030204" pitchFamily="34" charset="0"/>
                <a:cs typeface="Calibri" panose="020F0502020204030204" pitchFamily="34" charset="0"/>
                <a:hlinkClick r:id="rId2"/>
              </a:rPr>
              <a:t>https://youtu.be/c67oN2gkoDU</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δημιουργήθηκε στο πλαίσιο της εκστρατείας “</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Semaine Europ</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enne de la R</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duction</a:t>
            </a:r>
            <a:r>
              <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des D</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chets</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Réduire</a:t>
            </a: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”/«Ευρωπαϊκή εβδομάδα για τη μείωση των απορριμμάτων – Μείωση» και εντοπίστε τρόπους για τη μείωση των απορριμμάτων. </a:t>
            </a:r>
            <a:endParaRPr lang="fr-F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el-GR"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Στη συνέχεια, απαντήστε στα παρακάτω ερωτήματα. (Επόμενη διαφάνεια)</a:t>
            </a:r>
            <a:endParaRPr lang="el-GR" sz="2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Εικόνα 3">
            <a:extLst>
              <a:ext uri="{FF2B5EF4-FFF2-40B4-BE49-F238E27FC236}">
                <a16:creationId xmlns:a16="http://schemas.microsoft.com/office/drawing/2014/main" id="{A3F63325-1CEF-B6E4-D88A-973ED43D2D27}"/>
              </a:ext>
            </a:extLst>
          </p:cNvPr>
          <p:cNvPicPr>
            <a:picLocks noChangeAspect="1"/>
          </p:cNvPicPr>
          <p:nvPr/>
        </p:nvPicPr>
        <p:blipFill rotWithShape="1">
          <a:blip r:embed="rId3"/>
          <a:srcRect t="4247" b="9128"/>
          <a:stretch/>
        </p:blipFill>
        <p:spPr>
          <a:xfrm>
            <a:off x="9971633" y="295143"/>
            <a:ext cx="1180253" cy="1153847"/>
          </a:xfrm>
          <a:prstGeom prst="rect">
            <a:avLst/>
          </a:prstGeom>
        </p:spPr>
      </p:pic>
    </p:spTree>
    <p:extLst>
      <p:ext uri="{BB962C8B-B14F-4D97-AF65-F5344CB8AC3E}">
        <p14:creationId xmlns:p14="http://schemas.microsoft.com/office/powerpoint/2010/main" val="2865492049"/>
      </p:ext>
    </p:extLst>
  </p:cSld>
  <p:clrMapOvr>
    <a:masterClrMapping/>
  </p:clrMapOvr>
</p:sld>
</file>

<file path=ppt/theme/theme1.xml><?xml version="1.0" encoding="utf-8"?>
<a:theme xmlns:a="http://schemas.openxmlformats.org/drawingml/2006/main" name="Περικοπή">
  <a:themeElements>
    <a:clrScheme name="Κυλιόμενο μήνυμ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Περικοπή</Template>
  <TotalTime>333</TotalTime>
  <Words>1641</Words>
  <Application>Microsoft Office PowerPoint</Application>
  <PresentationFormat>Ευρεία οθόνη</PresentationFormat>
  <Paragraphs>170</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Bahnschrift SemiBold</vt:lpstr>
      <vt:lpstr>Calibri</vt:lpstr>
      <vt:lpstr>Franklin Gothic Book</vt:lpstr>
      <vt:lpstr>Segoe Print</vt:lpstr>
      <vt:lpstr>Symbol</vt:lpstr>
      <vt:lpstr>Περικοπή</vt:lpstr>
      <vt:lpstr>Réduisons nos déchets</vt:lpstr>
      <vt:lpstr>Παρουσίαση του PowerPoint</vt:lpstr>
      <vt:lpstr>Activité 1. Trouve le message</vt:lpstr>
      <vt:lpstr>Modalité de travail </vt:lpstr>
      <vt:lpstr>Activité 2. À la découverte des 3R</vt:lpstr>
      <vt:lpstr>Activité d’évaluation 1. K-W-L</vt:lpstr>
      <vt:lpstr>Activité 3. Compréhension</vt:lpstr>
      <vt:lpstr>Modalité de travail</vt:lpstr>
      <vt:lpstr>Activité 3. Compréhension audiovisuelle</vt:lpstr>
      <vt:lpstr>Activité 3. Compréhension audiovisuelle</vt:lpstr>
      <vt:lpstr>Activité 3. Compréhension audiovisuelle</vt:lpstr>
      <vt:lpstr>Activité 3. Compréhension audiovisuelle</vt:lpstr>
      <vt:lpstr>Activité 3. Compréhension audiovisuelle</vt:lpstr>
      <vt:lpstr>Activité 3. Compréhension audiovisuelle</vt:lpstr>
      <vt:lpstr>Activité 5. Production écrite</vt:lpstr>
      <vt:lpstr>Παρουσίαση του PowerPoint</vt:lpstr>
      <vt:lpstr>Activité d’évaluation2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Réduisons nos déchets</dc:title>
  <dc:creator>ΧΑΙΔΩ ΝΑΤΣΗ</dc:creator>
  <cp:lastModifiedBy>ΧΑΙΔΩ ΝΑΤΣΗ</cp:lastModifiedBy>
  <cp:revision>9</cp:revision>
  <dcterms:created xsi:type="dcterms:W3CDTF">2023-11-11T01:52:41Z</dcterms:created>
  <dcterms:modified xsi:type="dcterms:W3CDTF">2023-11-15T02:49:06Z</dcterms:modified>
</cp:coreProperties>
</file>