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8" r:id="rId4"/>
    <p:sldId id="287" r:id="rId5"/>
    <p:sldId id="269" r:id="rId6"/>
    <p:sldId id="288" r:id="rId7"/>
    <p:sldId id="281" r:id="rId8"/>
    <p:sldId id="271" r:id="rId9"/>
    <p:sldId id="289" r:id="rId10"/>
    <p:sldId id="262" r:id="rId11"/>
    <p:sldId id="272" r:id="rId12"/>
    <p:sldId id="274" r:id="rId13"/>
    <p:sldId id="286" r:id="rId14"/>
    <p:sldId id="280" r:id="rId15"/>
    <p:sldId id="260" r:id="rId16"/>
    <p:sldId id="258" r:id="rId17"/>
    <p:sldId id="273" r:id="rId18"/>
    <p:sldId id="276" r:id="rId19"/>
    <p:sldId id="277" r:id="rId20"/>
    <p:sldId id="279" r:id="rId21"/>
    <p:sldId id="285" r:id="rId22"/>
    <p:sldId id="284" r:id="rId23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14" y="96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0DA86-0DA1-418B-B83D-4CA9FBA61932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50E6-7DFB-428E-882D-E847E841EE2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1FCA-8063-4C4F-A052-A94EA2215AA6}" type="datetimeFigureOut">
              <a:rPr lang="el-GR" smtClean="0"/>
              <a:pPr/>
              <a:t>13/2/2024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6A89-9B40-4924-9F63-3A7AD686F4A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1\Desktop\&#916;&#917;&#921;&#915;&#924;&#913;&#932;&#921;&#922;&#917;&#931;_2017\carnaval%20teliko\CINEMA\Rio%20-%20Bande%20Annonce.mp4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W3vhuduSeM" TargetMode="External"/><Relationship Id="rId2" Type="http://schemas.openxmlformats.org/officeDocument/2006/relationships/hyperlink" Target="https://youtu.be/nNc1cJ0e4y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outu.be/nNc1cJ0e4y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1\Desktop\&#916;&#917;&#921;&#915;&#924;&#913;&#932;&#921;&#922;&#917;&#931;_2017\carnaval%20teliko\CINEMA\Rio%20g&#233;n&#233;rique.mp4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1\Desktop\&#916;&#917;&#921;&#915;&#924;&#913;&#932;&#921;&#922;&#917;&#931;_2017\carnaval%20teliko\CINEMA\Tous%20les%20oiseaux%20du%20Br&#233;sil%20%20Rio.mp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xfMc015RI" TargetMode="External"/><Relationship Id="rId2" Type="http://schemas.openxmlformats.org/officeDocument/2006/relationships/hyperlink" Target="https://youtu.be/4tRUIMymkVE?feature=shar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xfMc015R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pADp5ldoQ?si=utMrq0sNFnchgutH" TargetMode="External"/><Relationship Id="rId2" Type="http://schemas.openxmlformats.org/officeDocument/2006/relationships/hyperlink" Target="https://youtu.be/DYR-suRgv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cer6uUR8ik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op.fipf.org/allons-au-cinema/" TargetMode="External"/><Relationship Id="rId2" Type="http://schemas.openxmlformats.org/officeDocument/2006/relationships/hyperlink" Target="https://youtu.be/TZTqNV7Z4f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__5953443bad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42080"/>
          </a:xfrm>
          <a:prstGeom prst="rect">
            <a:avLst/>
          </a:prstGeom>
        </p:spPr>
      </p:pic>
      <p:pic>
        <p:nvPicPr>
          <p:cNvPr id="3" name="Rio - Bande Annon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86644" y="4165359"/>
            <a:ext cx="1421905" cy="61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Tous les oiseaux de Brésil!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US" sz="3000" dirty="0">
                <a:hlinkClick r:id="rId2"/>
              </a:rPr>
              <a:t>https://youtu.be/nNc1cJ0e4yU</a:t>
            </a:r>
            <a:r>
              <a:rPr lang="en-US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générique</a:t>
            </a:r>
            <a:r>
              <a:rPr lang="en-US" sz="2400" dirty="0"/>
              <a:t> -</a:t>
            </a:r>
            <a:r>
              <a:rPr lang="en-US" sz="2400" dirty="0" err="1"/>
              <a:t>dur</a:t>
            </a:r>
            <a:r>
              <a:rPr lang="fr-FR" sz="2400" dirty="0" err="1"/>
              <a:t>ée</a:t>
            </a:r>
            <a:r>
              <a:rPr lang="fr-FR" sz="2400" dirty="0"/>
              <a:t>: 2:07</a:t>
            </a:r>
            <a:r>
              <a:rPr lang="en-US" sz="2400" dirty="0"/>
              <a:t>)</a:t>
            </a:r>
          </a:p>
          <a:p>
            <a:r>
              <a:rPr lang="en-US" sz="3000" dirty="0">
                <a:hlinkClick r:id="rId3"/>
              </a:rPr>
              <a:t>https://youtu.be/tW3vhuduSeM</a:t>
            </a:r>
            <a:r>
              <a:rPr lang="en-US" sz="3000" dirty="0"/>
              <a:t> </a:t>
            </a:r>
            <a:r>
              <a:rPr lang="en-US" sz="2400" dirty="0"/>
              <a:t>(avec paroles)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4 - Εικόνα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9782"/>
            <a:ext cx="2219323" cy="1620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Tous les oiseaux de Brésil!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1142990"/>
            <a:ext cx="3500462" cy="3733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>
              <a:buNone/>
            </a:pPr>
            <a:r>
              <a:rPr lang="fr-FR" dirty="0">
                <a:latin typeface="Corbel" pitchFamily="34" charset="0"/>
              </a:rPr>
              <a:t>Tous les oiseaux du Brésil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Nous font un grand festival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Le jour et la nuit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On danse et on rit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Et vive le carnaval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 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Nous, on chante la nature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Le soleil et la lune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Toutes nos musiques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Chantent l’amour</a:t>
            </a:r>
            <a:endParaRPr lang="el-GR" dirty="0"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C’est notre seule fortune</a:t>
            </a:r>
          </a:p>
          <a:p>
            <a:pPr algn="ctr">
              <a:buNone/>
            </a:pPr>
            <a:endParaRPr lang="el-GR" dirty="0">
              <a:latin typeface="Corbe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572132" y="4286262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Durée: 2:07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929190" y="3714758"/>
            <a:ext cx="314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https://youtu.be/nNc1cJ0e4yU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3" name="12 - Εικόνα" descr="zWVBctXkUYyi5ezjEVOLT3tiSq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142990"/>
            <a:ext cx="4488001" cy="2526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Tous les oiseaux de Brésil!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785786" y="1000114"/>
            <a:ext cx="7572428" cy="3786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 dirty="0">
                <a:latin typeface="Corbel" pitchFamily="34" charset="0"/>
              </a:rPr>
              <a:t>Tout le monde ici s’enflamme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Viens t’éclater avec nous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 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Chanter et danser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Rire et puis aimer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La magie est là nous rions à Rio</a:t>
            </a:r>
          </a:p>
          <a:p>
            <a:pPr algn="ctr"/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C’est bien réel -réel-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Il n’y a pas ici-bas d’endroit où la vie est plus belle -beaucoup plus belle-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Nous rions à Rio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C’est démentiel -démentiel-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C’est génial, idéal</a:t>
            </a:r>
            <a:endParaRPr lang="el-GR" dirty="0">
              <a:latin typeface="Corbel" pitchFamily="34" charset="0"/>
            </a:endParaRPr>
          </a:p>
          <a:p>
            <a:pPr algn="ctr"/>
            <a:r>
              <a:rPr lang="fr-FR" dirty="0">
                <a:latin typeface="Corbel" pitchFamily="34" charset="0"/>
              </a:rPr>
              <a:t>C’est la vie qui vous ensorcèle !</a:t>
            </a:r>
            <a:endParaRPr lang="el-GR" dirty="0">
              <a:latin typeface="Corbel" pitchFamily="34" charset="0"/>
            </a:endParaRPr>
          </a:p>
          <a:p>
            <a:endParaRPr lang="el-GR" dirty="0"/>
          </a:p>
        </p:txBody>
      </p:sp>
      <p:pic>
        <p:nvPicPr>
          <p:cNvPr id="11" name="10 - Εικόνα" descr="9-3d-birds-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214428"/>
            <a:ext cx="1449013" cy="1857370"/>
          </a:xfrm>
          <a:prstGeom prst="rect">
            <a:avLst/>
          </a:prstGeom>
        </p:spPr>
      </p:pic>
      <p:pic>
        <p:nvPicPr>
          <p:cNvPr id="13" name="12 - Εικόνα" descr="Fg_bia@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00114"/>
            <a:ext cx="1318197" cy="1791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o génériqu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857238"/>
            <a:ext cx="6095876" cy="2628000"/>
          </a:xfrm>
          <a:prstGeom prst="rect">
            <a:avLst/>
          </a:prstGeom>
        </p:spPr>
      </p:pic>
      <p:pic>
        <p:nvPicPr>
          <p:cNvPr id="5" name="4 - Εικόνα" descr="Nico_with_a_bottle_c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2970" y="3500445"/>
            <a:ext cx="1987282" cy="1643056"/>
          </a:xfrm>
          <a:prstGeom prst="rect">
            <a:avLst/>
          </a:prstGeom>
        </p:spPr>
      </p:pic>
      <p:pic>
        <p:nvPicPr>
          <p:cNvPr id="7" name="6 - Εικόνα" descr="959273926d99cd357ac946ac98231e3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91531"/>
            <a:ext cx="1714480" cy="1951969"/>
          </a:xfrm>
          <a:prstGeom prst="rect">
            <a:avLst/>
          </a:prstGeom>
        </p:spPr>
      </p:pic>
      <p:sp>
        <p:nvSpPr>
          <p:cNvPr id="2" name="1 - Τίτλος">
            <a:extLst>
              <a:ext uri="{FF2B5EF4-FFF2-40B4-BE49-F238E27FC236}">
                <a16:creationId xmlns:a16="http://schemas.microsoft.com/office/drawing/2014/main" id="{EDFEC229-0037-E984-5225-83BCAE518BCE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Travaillez avec l’ image!</a:t>
            </a:r>
            <a:endParaRPr lang="el-G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us les oiseaux du Brésil  Ri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955778"/>
            <a:ext cx="5214959" cy="3260507"/>
          </a:xfrm>
          <a:prstGeom prst="rect">
            <a:avLst/>
          </a:prstGeom>
        </p:spPr>
      </p:pic>
      <p:pic>
        <p:nvPicPr>
          <p:cNvPr id="5" name="4 - Εικόνα" descr="Fg_bia@2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071816"/>
            <a:ext cx="1392346" cy="1892203"/>
          </a:xfrm>
          <a:prstGeom prst="rect">
            <a:avLst/>
          </a:prstGeom>
        </p:spPr>
      </p:pic>
      <p:pic>
        <p:nvPicPr>
          <p:cNvPr id="6" name="5 - Εικόνα" descr="Rio2-Nico-2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1928826" cy="1928826"/>
          </a:xfrm>
          <a:prstGeom prst="rect">
            <a:avLst/>
          </a:prstGeom>
        </p:spPr>
      </p:pic>
      <p:sp>
        <p:nvSpPr>
          <p:cNvPr id="2" name="1 - Τίτλος">
            <a:extLst>
              <a:ext uri="{FF2B5EF4-FFF2-40B4-BE49-F238E27FC236}">
                <a16:creationId xmlns:a16="http://schemas.microsoft.com/office/drawing/2014/main" id="{DCF58357-CB24-431A-D6B4-C60943D2B87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Production orale!</a:t>
            </a:r>
            <a:endParaRPr lang="el-G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Ri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6"/>
            <a:ext cx="7430400" cy="46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On va chanter!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hlinkClick r:id="rId2"/>
              </a:rPr>
              <a:t>https://youtu.be/4tRUIMymkVE?feature=shared</a:t>
            </a:r>
            <a:r>
              <a:rPr lang="en-US" dirty="0"/>
              <a:t> (1:10)</a:t>
            </a:r>
          </a:p>
          <a:p>
            <a:pPr algn="ctr"/>
            <a:r>
              <a:rPr lang="en-US" dirty="0">
                <a:hlinkClick r:id="rId3"/>
              </a:rPr>
              <a:t>https://youtu.be/VoxfMc015RI</a:t>
            </a:r>
            <a:r>
              <a:rPr lang="en-US" dirty="0"/>
              <a:t> </a:t>
            </a:r>
            <a:r>
              <a:rPr lang="en-US" sz="2400" dirty="0"/>
              <a:t>(avec paroles) </a:t>
            </a:r>
            <a:endParaRPr lang="el-GR" sz="2400" dirty="0"/>
          </a:p>
        </p:txBody>
      </p:sp>
      <p:pic>
        <p:nvPicPr>
          <p:cNvPr id="5" name="4 - Εικόνα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14296"/>
            <a:ext cx="2219323" cy="1620190"/>
          </a:xfrm>
          <a:prstGeom prst="rect">
            <a:avLst/>
          </a:prstGeom>
        </p:spPr>
      </p:pic>
      <p:pic>
        <p:nvPicPr>
          <p:cNvPr id="7" name="6 - Εικόνα" descr="ABMovie_Chu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8"/>
            <a:ext cx="192882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On va chanter!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endParaRPr lang="en-US" dirty="0">
              <a:solidFill>
                <a:srgbClr val="FF0000"/>
              </a:solidFill>
              <a:latin typeface="Corbel" pitchFamily="34" charset="0"/>
            </a:endParaRP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latin typeface="Corbel" pitchFamily="34" charset="0"/>
              </a:rPr>
              <a:t>Chantons</a:t>
            </a:r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ensemble</a:t>
            </a:r>
          </a:p>
          <a:p>
            <a:pPr algn="ctr">
              <a:buNone/>
            </a:pPr>
            <a:r>
              <a:rPr lang="en-US" dirty="0">
                <a:latin typeface="Corbel" pitchFamily="34" charset="0"/>
              </a:rPr>
              <a:t>Pour l’amour et l’harmonie</a:t>
            </a:r>
          </a:p>
          <a:p>
            <a:pPr algn="ctr">
              <a:buNone/>
            </a:pPr>
            <a:r>
              <a:rPr lang="en-US" dirty="0">
                <a:latin typeface="Corbel" pitchFamily="34" charset="0"/>
              </a:rPr>
              <a:t>On va chanter pour les belles créatures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Ouvrons </a:t>
            </a:r>
            <a:r>
              <a:rPr lang="en-US" dirty="0">
                <a:latin typeface="Corbel" pitchFamily="34" charset="0"/>
              </a:rPr>
              <a:t>nos ailes et </a:t>
            </a:r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célébrons</a:t>
            </a:r>
            <a:r>
              <a:rPr lang="en-US" dirty="0">
                <a:latin typeface="Corbel" pitchFamily="34" charset="0"/>
              </a:rPr>
              <a:t> la liberté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Chante</a:t>
            </a:r>
            <a:r>
              <a:rPr lang="en-US" dirty="0">
                <a:latin typeface="Corbel" pitchFamily="34" charset="0"/>
              </a:rPr>
              <a:t> pa pa pa boum boum, </a:t>
            </a:r>
          </a:p>
          <a:p>
            <a:pPr algn="ctr">
              <a:buNone/>
            </a:pPr>
            <a:r>
              <a:rPr lang="fr-FR" dirty="0">
                <a:latin typeface="Corbel" pitchFamily="34" charset="0"/>
              </a:rPr>
              <a:t>L’appel des belles créatures.</a:t>
            </a:r>
          </a:p>
          <a:p>
            <a:pPr algn="ctr">
              <a:buNone/>
            </a:pPr>
            <a:endParaRPr lang="fr-FR" dirty="0">
              <a:latin typeface="Corbel" pitchFamily="34" charset="0"/>
            </a:endParaRPr>
          </a:p>
        </p:txBody>
      </p:sp>
      <p:pic>
        <p:nvPicPr>
          <p:cNvPr id="5" name="4 - Εικόνα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14296"/>
            <a:ext cx="2219323" cy="162019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715008" y="4572014"/>
            <a:ext cx="312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https://youtu.be/VoxfMc015RI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929322" y="4143386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Durée: 1:09</a:t>
            </a:r>
            <a:endParaRPr lang="el-GR" dirty="0"/>
          </a:p>
        </p:txBody>
      </p:sp>
      <p:pic>
        <p:nvPicPr>
          <p:cNvPr id="8" name="7 - Εικόνα" descr="ABMovie_Chu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143254"/>
            <a:ext cx="1428760" cy="1428760"/>
          </a:xfrm>
          <a:prstGeom prst="rect">
            <a:avLst/>
          </a:prstGeom>
        </p:spPr>
      </p:pic>
      <p:pic>
        <p:nvPicPr>
          <p:cNvPr id="9" name="8 - Εικόνα" descr="135785b114d8c7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143254"/>
            <a:ext cx="1357304" cy="13573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Chanson de fin!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endParaRPr lang="en-US" dirty="0">
              <a:hlinkClick r:id="rId2"/>
            </a:endParaRPr>
          </a:p>
          <a:p>
            <a:pPr algn="ctr">
              <a:buNone/>
            </a:pPr>
            <a:endParaRPr lang="en-US" dirty="0">
              <a:hlinkClick r:id="rId2"/>
            </a:endParaRPr>
          </a:p>
          <a:p>
            <a:pPr algn="ctr">
              <a:buNone/>
            </a:pPr>
            <a:r>
              <a:rPr lang="en-US" dirty="0">
                <a:hlinkClick r:id="rId2"/>
              </a:rPr>
              <a:t>https://youtu.be/DYR-suRgvw</a:t>
            </a:r>
            <a:r>
              <a:rPr lang="en-US" dirty="0"/>
              <a:t>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fr-FR" sz="2400" b="1" i="0" dirty="0">
                <a:solidFill>
                  <a:srgbClr val="0F0F0F"/>
                </a:solidFill>
                <a:effectLst/>
              </a:rPr>
              <a:t>RIO 2 Extrait du Film "La Chanson de Roberto" (M. POKORA)</a:t>
            </a:r>
          </a:p>
          <a:p>
            <a:pPr algn="ctr">
              <a:buNone/>
            </a:pPr>
            <a:r>
              <a:rPr lang="sk-SK" dirty="0">
                <a:hlinkClick r:id="rId3"/>
              </a:rPr>
              <a:t>https://youtu.be/uXpADp5ldoQ?si=utMrq0sNFnchgutH</a:t>
            </a:r>
            <a:r>
              <a:rPr lang="en-US" dirty="0"/>
              <a:t> </a:t>
            </a:r>
            <a:endParaRPr lang="el-GR" dirty="0"/>
          </a:p>
          <a:p>
            <a:pPr algn="ctr">
              <a:buNone/>
            </a:pPr>
            <a:endParaRPr lang="en-US" dirty="0">
              <a:solidFill>
                <a:srgbClr val="FF0000"/>
              </a:solidFill>
              <a:latin typeface="Corbel" pitchFamily="34" charset="0"/>
            </a:endParaRPr>
          </a:p>
          <a:p>
            <a:pPr algn="ctr">
              <a:buNone/>
            </a:pPr>
            <a:endParaRPr lang="fr-FR" dirty="0">
              <a:latin typeface="Corbel" pitchFamily="34" charset="0"/>
            </a:endParaRPr>
          </a:p>
          <a:p>
            <a:pPr algn="ctr">
              <a:buNone/>
            </a:pPr>
            <a:endParaRPr lang="fr-FR" dirty="0">
              <a:latin typeface="Corbel" pitchFamily="34" charset="0"/>
            </a:endParaRPr>
          </a:p>
        </p:txBody>
      </p:sp>
      <p:pic>
        <p:nvPicPr>
          <p:cNvPr id="5" name="4 - Εικόνα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14296"/>
            <a:ext cx="2219323" cy="162019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929322" y="4143386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Durée: 1:20</a:t>
            </a:r>
            <a:endParaRPr lang="el-GR" dirty="0"/>
          </a:p>
        </p:txBody>
      </p:sp>
      <p:pic>
        <p:nvPicPr>
          <p:cNvPr id="8" name="7 - Εικόνα" descr="ABMovie_Chu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143254"/>
            <a:ext cx="1428760" cy="1428760"/>
          </a:xfrm>
          <a:prstGeom prst="rect">
            <a:avLst/>
          </a:prstGeom>
        </p:spPr>
      </p:pic>
      <p:pic>
        <p:nvPicPr>
          <p:cNvPr id="9" name="8 - Εικόνα" descr="135785b114d8c7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143254"/>
            <a:ext cx="1357304" cy="13573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Bande Annonce</a:t>
            </a: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orbel" pitchFamily="34" charset="0"/>
                <a:hlinkClick r:id="rId2"/>
              </a:rPr>
              <a:t>https://youtu.be/cer6uUR8iko</a:t>
            </a:r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 </a:t>
            </a:r>
          </a:p>
          <a:p>
            <a:pPr algn="ctr">
              <a:buNone/>
            </a:pPr>
            <a:endParaRPr lang="en-US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5" name="4 - Εικόνα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14296"/>
            <a:ext cx="2219323" cy="162019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929322" y="4143386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Durée: 1:59</a:t>
            </a:r>
            <a:endParaRPr lang="el-GR" dirty="0"/>
          </a:p>
        </p:txBody>
      </p:sp>
      <p:pic>
        <p:nvPicPr>
          <p:cNvPr id="8" name="7 - Εικόνα" descr="ABMovie_Chu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143254"/>
            <a:ext cx="1428760" cy="1428760"/>
          </a:xfrm>
          <a:prstGeom prst="rect">
            <a:avLst/>
          </a:prstGeom>
        </p:spPr>
      </p:pic>
      <p:pic>
        <p:nvPicPr>
          <p:cNvPr id="9" name="8 - Εικόνα" descr="135785b114d8c7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143254"/>
            <a:ext cx="1357304" cy="1357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ff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1750"/>
            <a:ext cx="3645000" cy="4860000"/>
          </a:xfrm>
          <a:prstGeom prst="rect">
            <a:avLst/>
          </a:prstGeom>
        </p:spPr>
      </p:pic>
      <p:sp>
        <p:nvSpPr>
          <p:cNvPr id="3" name="2 - Στρογγυλεμένο ορθογώνιο"/>
          <p:cNvSpPr/>
          <p:nvPr/>
        </p:nvSpPr>
        <p:spPr>
          <a:xfrm>
            <a:off x="4286248" y="287377"/>
            <a:ext cx="4429156" cy="47149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3 - Εικόνα" descr="fgLayer-rafael@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428874"/>
            <a:ext cx="3033549" cy="2395541"/>
          </a:xfrm>
          <a:prstGeom prst="rect">
            <a:avLst/>
          </a:prstGeom>
        </p:spPr>
      </p:pic>
      <p:sp>
        <p:nvSpPr>
          <p:cNvPr id="5" name="4 - Ελλειψοειδής επεξήγηση"/>
          <p:cNvSpPr/>
          <p:nvPr/>
        </p:nvSpPr>
        <p:spPr>
          <a:xfrm>
            <a:off x="4621446" y="679368"/>
            <a:ext cx="3286148" cy="1571636"/>
          </a:xfrm>
          <a:prstGeom prst="wedgeEllipseCallout">
            <a:avLst>
              <a:gd name="adj1" fmla="val 21448"/>
              <a:gd name="adj2" fmla="val 86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rbel" pitchFamily="34" charset="0"/>
              </a:rPr>
              <a:t>Qu’est-ce que tu vois sur cette image?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Berlin Sans FB" pitchFamily="34" charset="0"/>
              </a:rPr>
              <a:t>Tous les oiseaux de Brésil!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hlinkClick r:id="rId2"/>
              </a:rPr>
              <a:t>https://youtu.be/TZTqNV7Z4fM</a:t>
            </a:r>
            <a:r>
              <a:rPr lang="en-US" dirty="0"/>
              <a:t> (chansons)</a:t>
            </a:r>
          </a:p>
          <a:p>
            <a:r>
              <a:rPr lang="en-US" dirty="0"/>
              <a:t>Durée: 5:40</a:t>
            </a:r>
          </a:p>
          <a:p>
            <a:r>
              <a:rPr lang="en-US" dirty="0">
                <a:hlinkClick r:id="rId3"/>
              </a:rPr>
              <a:t>https://bop.fipf.org/allons-au-cinema/</a:t>
            </a:r>
            <a:r>
              <a:rPr lang="en-US" dirty="0"/>
              <a:t> </a:t>
            </a:r>
          </a:p>
        </p:txBody>
      </p:sp>
      <p:pic>
        <p:nvPicPr>
          <p:cNvPr id="5" name="4 - Εικόνα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786064"/>
            <a:ext cx="2219323" cy="1620190"/>
          </a:xfrm>
          <a:prstGeom prst="rect">
            <a:avLst/>
          </a:prstGeom>
        </p:spPr>
      </p:pic>
      <p:pic>
        <p:nvPicPr>
          <p:cNvPr id="6" name="5 - Εικόνα" descr="fgLayer-rafael@2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142858"/>
            <a:ext cx="1857515" cy="14668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4572000" y="205979"/>
            <a:ext cx="41148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</a:t>
            </a:r>
            <a:r>
              <a:rPr kumimoji="0" lang="fr-FR" sz="4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1</a:t>
            </a:r>
            <a:r>
              <a:rPr lang="el-GR" sz="4400" dirty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7</a:t>
            </a:r>
            <a:r>
              <a:rPr kumimoji="0" lang="fr-FR" sz="4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&amp; </a:t>
            </a:r>
            <a:r>
              <a:rPr lang="el-GR" sz="4400" dirty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18</a:t>
            </a:r>
            <a:r>
              <a:rPr kumimoji="0" lang="fr-FR" sz="4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mars c’est la fête!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4" name="3 - Εικόνα" descr="confetti-1142004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0638" cy="51435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643042" y="2285998"/>
            <a:ext cx="20441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</a:t>
            </a:r>
            <a:r>
              <a:rPr lang="fr-FR" sz="2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ardi </a:t>
            </a:r>
            <a:r>
              <a:rPr lang="fr-FR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</a:t>
            </a:r>
            <a:r>
              <a:rPr lang="fr-FR" sz="2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ras</a:t>
            </a:r>
            <a:endParaRPr lang="el-GR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pic>
        <p:nvPicPr>
          <p:cNvPr id="6" name="5 - Εικόνα" descr="90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071684"/>
            <a:ext cx="36195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io 2 Valentine's 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8"/>
            <a:ext cx="3252209" cy="4824000"/>
          </a:xfrm>
          <a:prstGeom prst="rect">
            <a:avLst/>
          </a:prstGeom>
        </p:spPr>
      </p:pic>
      <p:pic>
        <p:nvPicPr>
          <p:cNvPr id="3" name="2 - Εικόνα" descr="6456p.gif"/>
          <p:cNvPicPr>
            <a:picLocks noChangeAspect="1"/>
          </p:cNvPicPr>
          <p:nvPr/>
        </p:nvPicPr>
        <p:blipFill>
          <a:blip r:embed="rId3" cstate="print"/>
          <a:srcRect r="9363"/>
          <a:stretch>
            <a:fillRect/>
          </a:stretch>
        </p:blipFill>
        <p:spPr>
          <a:xfrm>
            <a:off x="6092334" y="142858"/>
            <a:ext cx="2765946" cy="2266952"/>
          </a:xfrm>
          <a:prstGeom prst="rect">
            <a:avLst/>
          </a:prstGeom>
        </p:spPr>
      </p:pic>
      <p:pic>
        <p:nvPicPr>
          <p:cNvPr id="4" name="3 - Εικόνα" descr="9ab67eeb90f24aac2b312fba35c268e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25" r="24689"/>
          <a:stretch>
            <a:fillRect/>
          </a:stretch>
        </p:blipFill>
        <p:spPr>
          <a:xfrm>
            <a:off x="3500430" y="0"/>
            <a:ext cx="2715607" cy="2733692"/>
          </a:xfrm>
          <a:prstGeom prst="rect">
            <a:avLst/>
          </a:prstGeom>
        </p:spPr>
      </p:pic>
      <p:pic>
        <p:nvPicPr>
          <p:cNvPr id="5" name="4 - Εικόνα" descr="8184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428874"/>
            <a:ext cx="3429024" cy="254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ff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1750"/>
            <a:ext cx="3645000" cy="4860000"/>
          </a:xfrm>
          <a:prstGeom prst="rect">
            <a:avLst/>
          </a:prstGeom>
        </p:spPr>
      </p:pic>
      <p:sp>
        <p:nvSpPr>
          <p:cNvPr id="3" name="2 - Στρογγυλεμένο ορθογώνιο"/>
          <p:cNvSpPr/>
          <p:nvPr/>
        </p:nvSpPr>
        <p:spPr>
          <a:xfrm>
            <a:off x="4143372" y="87750"/>
            <a:ext cx="4857784" cy="49680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orbel" pitchFamily="34" charset="0"/>
              </a:rPr>
              <a:t>Qu’est-ce que tu vois sur cette image?</a:t>
            </a:r>
          </a:p>
          <a:p>
            <a:pPr algn="ctr"/>
            <a:endParaRPr lang="fr-FR" sz="2000" b="1" dirty="0">
              <a:solidFill>
                <a:srgbClr val="0070C0"/>
              </a:solidFill>
              <a:latin typeface="Corbel" pitchFamily="34" charset="0"/>
            </a:endParaRPr>
          </a:p>
          <a:p>
            <a:pPr algn="ctr"/>
            <a:r>
              <a:rPr lang="fr-FR" sz="2000" dirty="0">
                <a:latin typeface="Corbel" pitchFamily="34" charset="0"/>
              </a:rPr>
              <a:t>Sur l’image, je vois une famille de </a:t>
            </a:r>
            <a:r>
              <a:rPr lang="fr-FR" sz="2000" b="1" dirty="0">
                <a:latin typeface="Corbel" pitchFamily="34" charset="0"/>
              </a:rPr>
              <a:t>perroquets </a:t>
            </a:r>
            <a:r>
              <a:rPr lang="fr-FR" sz="2000" b="1" dirty="0">
                <a:solidFill>
                  <a:srgbClr val="0070C0"/>
                </a:solidFill>
                <a:latin typeface="Corbel" pitchFamily="34" charset="0"/>
              </a:rPr>
              <a:t>bleus</a:t>
            </a:r>
            <a:r>
              <a:rPr lang="fr-FR" sz="2000" b="1" dirty="0">
                <a:latin typeface="Corbel" pitchFamily="34" charset="0"/>
              </a:rPr>
              <a:t> </a:t>
            </a:r>
            <a:r>
              <a:rPr lang="fr-FR" sz="2000" dirty="0">
                <a:latin typeface="Corbel" pitchFamily="34" charset="0"/>
              </a:rPr>
              <a:t>avec la maman, le papa et les trois enfants. </a:t>
            </a:r>
          </a:p>
          <a:p>
            <a:pPr algn="ctr"/>
            <a:endParaRPr lang="fr-FR" sz="2000" dirty="0">
              <a:latin typeface="Corbel" pitchFamily="34" charset="0"/>
            </a:endParaRPr>
          </a:p>
          <a:p>
            <a:pPr algn="ctr"/>
            <a:r>
              <a:rPr lang="fr-FR" sz="2000" dirty="0">
                <a:latin typeface="Corbel" pitchFamily="34" charset="0"/>
              </a:rPr>
              <a:t>Il y aussi </a:t>
            </a:r>
          </a:p>
          <a:p>
            <a:pPr algn="ctr"/>
            <a:r>
              <a:rPr lang="fr-FR" sz="2000" b="1" dirty="0">
                <a:latin typeface="Corbel" pitchFamily="34" charset="0"/>
              </a:rPr>
              <a:t>un crocodile</a:t>
            </a:r>
            <a:r>
              <a:rPr lang="fr-FR" sz="2000" dirty="0">
                <a:latin typeface="Corbel" pitchFamily="34" charset="0"/>
              </a:rPr>
              <a:t>, </a:t>
            </a:r>
            <a:r>
              <a:rPr lang="fr-FR" sz="2000" b="1" dirty="0">
                <a:latin typeface="Corbel" pitchFamily="34" charset="0"/>
              </a:rPr>
              <a:t>un papillon</a:t>
            </a:r>
            <a:r>
              <a:rPr lang="fr-FR" sz="2000" dirty="0">
                <a:latin typeface="Corbel" pitchFamily="34" charset="0"/>
              </a:rPr>
              <a:t>, </a:t>
            </a:r>
            <a:r>
              <a:rPr lang="fr-FR" sz="2000" b="1" dirty="0">
                <a:latin typeface="Corbel" pitchFamily="34" charset="0"/>
              </a:rPr>
              <a:t>un toucan,</a:t>
            </a:r>
            <a:r>
              <a:rPr lang="fr-FR" sz="2000" dirty="0">
                <a:latin typeface="Corbel" pitchFamily="34" charset="0"/>
              </a:rPr>
              <a:t> </a:t>
            </a:r>
            <a:r>
              <a:rPr lang="fr-FR" sz="2000" b="1" dirty="0">
                <a:latin typeface="Corbel" pitchFamily="34" charset="0"/>
              </a:rPr>
              <a:t>des singes</a:t>
            </a:r>
            <a:r>
              <a:rPr lang="el-GR" sz="2000" b="1" dirty="0">
                <a:latin typeface="Corbel" pitchFamily="34" charset="0"/>
              </a:rPr>
              <a:t>, </a:t>
            </a:r>
            <a:r>
              <a:rPr lang="fr-FR" sz="2000" b="1" dirty="0">
                <a:latin typeface="Corbel" pitchFamily="34" charset="0"/>
              </a:rPr>
              <a:t>une grenouille </a:t>
            </a:r>
            <a:r>
              <a:rPr lang="fr-FR" sz="2000" dirty="0">
                <a:latin typeface="Corbel" pitchFamily="34" charset="0"/>
              </a:rPr>
              <a:t>et d’autres animaux. </a:t>
            </a:r>
          </a:p>
          <a:p>
            <a:pPr algn="ctr"/>
            <a:endParaRPr lang="fr-FR" sz="2000" dirty="0">
              <a:latin typeface="Corbel" pitchFamily="34" charset="0"/>
            </a:endParaRPr>
          </a:p>
          <a:p>
            <a:pPr algn="ctr"/>
            <a:r>
              <a:rPr lang="fr-FR" sz="2000" b="1" dirty="0">
                <a:solidFill>
                  <a:srgbClr val="0070C0"/>
                </a:solidFill>
                <a:latin typeface="Corbel" pitchFamily="34" charset="0"/>
              </a:rPr>
              <a:t>Où sont-ils?</a:t>
            </a:r>
          </a:p>
          <a:p>
            <a:pPr algn="ctr"/>
            <a:r>
              <a:rPr lang="fr-FR" sz="2000" dirty="0">
                <a:latin typeface="Corbel" pitchFamily="34" charset="0"/>
              </a:rPr>
              <a:t>Ils sont tous dans une rivière où il y a une cascade.</a:t>
            </a:r>
          </a:p>
          <a:p>
            <a:pPr algn="ctr"/>
            <a:r>
              <a:rPr lang="fr-FR" sz="2000" dirty="0">
                <a:latin typeface="Corbel" pitchFamily="34" charset="0"/>
              </a:rPr>
              <a:t>..................................................</a:t>
            </a:r>
          </a:p>
          <a:p>
            <a:pPr algn="ctr"/>
            <a:endParaRPr lang="fr-FR" sz="2000" dirty="0">
              <a:latin typeface="Corbel" pitchFamily="34" charset="0"/>
            </a:endParaRPr>
          </a:p>
          <a:p>
            <a:pPr algn="ctr"/>
            <a:endParaRPr lang="el-GR" sz="2000" dirty="0">
              <a:latin typeface="Corbel" pitchFamily="34" charset="0"/>
            </a:endParaRPr>
          </a:p>
          <a:p>
            <a:pPr algn="ctr"/>
            <a:endParaRPr lang="el-GR" sz="2000" b="1" dirty="0">
              <a:solidFill>
                <a:srgbClr val="0070C0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2D429-1C9B-0068-DEEA-A39DC0A3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ffiche.jpg">
            <a:extLst>
              <a:ext uri="{FF2B5EF4-FFF2-40B4-BE49-F238E27FC236}">
                <a16:creationId xmlns:a16="http://schemas.microsoft.com/office/drawing/2014/main" id="{EC502AA9-1694-45B4-FC13-11CEA6AF81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1750"/>
            <a:ext cx="3645000" cy="4860000"/>
          </a:xfrm>
          <a:prstGeom prst="rect">
            <a:avLst/>
          </a:prstGeom>
        </p:spPr>
      </p:pic>
      <p:sp>
        <p:nvSpPr>
          <p:cNvPr id="3" name="2 - Στρογγυλεμένο ορθογώνιο">
            <a:extLst>
              <a:ext uri="{FF2B5EF4-FFF2-40B4-BE49-F238E27FC236}">
                <a16:creationId xmlns:a16="http://schemas.microsoft.com/office/drawing/2014/main" id="{E9AE4577-7F87-E045-CAF7-2C76EA5AAF72}"/>
              </a:ext>
            </a:extLst>
          </p:cNvPr>
          <p:cNvSpPr/>
          <p:nvPr/>
        </p:nvSpPr>
        <p:spPr>
          <a:xfrm>
            <a:off x="4286248" y="287377"/>
            <a:ext cx="4429156" cy="47149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3 - Εικόνα" descr="fgLayer-rafael@2x.png">
            <a:extLst>
              <a:ext uri="{FF2B5EF4-FFF2-40B4-BE49-F238E27FC236}">
                <a16:creationId xmlns:a16="http://schemas.microsoft.com/office/drawing/2014/main" id="{DE83C3FF-320C-38FE-E46D-1F8E19F9B1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428874"/>
            <a:ext cx="3033549" cy="2395541"/>
          </a:xfrm>
          <a:prstGeom prst="rect">
            <a:avLst/>
          </a:prstGeom>
        </p:spPr>
      </p:pic>
      <p:sp>
        <p:nvSpPr>
          <p:cNvPr id="5" name="4 - Ελλειψοειδής επεξήγηση">
            <a:extLst>
              <a:ext uri="{FF2B5EF4-FFF2-40B4-BE49-F238E27FC236}">
                <a16:creationId xmlns:a16="http://schemas.microsoft.com/office/drawing/2014/main" id="{BC95A61B-14FB-8B5F-4977-B0C04345434E}"/>
              </a:ext>
            </a:extLst>
          </p:cNvPr>
          <p:cNvSpPr/>
          <p:nvPr/>
        </p:nvSpPr>
        <p:spPr>
          <a:xfrm>
            <a:off x="4621446" y="679368"/>
            <a:ext cx="3286148" cy="1571636"/>
          </a:xfrm>
          <a:prstGeom prst="wedgeEllipseCallout">
            <a:avLst>
              <a:gd name="adj1" fmla="val 21448"/>
              <a:gd name="adj2" fmla="val 86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orbel" pitchFamily="34" charset="0"/>
              </a:rPr>
              <a:t>Suivez-moi!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orbel" pitchFamily="34" charset="0"/>
              </a:rPr>
              <a:t>Je vous présente mes amis! </a:t>
            </a:r>
          </a:p>
        </p:txBody>
      </p:sp>
    </p:spTree>
    <p:extLst>
      <p:ext uri="{BB962C8B-B14F-4D97-AF65-F5344CB8AC3E}">
        <p14:creationId xmlns:p14="http://schemas.microsoft.com/office/powerpoint/2010/main" val="419311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0"/>
            <a:ext cx="2071687" cy="2071687"/>
          </a:xfrm>
          <a:prstGeom prst="rect">
            <a:avLst/>
          </a:prstGeom>
        </p:spPr>
      </p:pic>
      <p:sp>
        <p:nvSpPr>
          <p:cNvPr id="3" name="2 - Στρογγυλεμένο ορθογώνιο"/>
          <p:cNvSpPr/>
          <p:nvPr/>
        </p:nvSpPr>
        <p:spPr>
          <a:xfrm>
            <a:off x="6500826" y="2071684"/>
            <a:ext cx="2071702" cy="64294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erlin Sans FB" pitchFamily="34" charset="0"/>
              </a:rPr>
              <a:t>Un toucan</a:t>
            </a:r>
            <a:endParaRPr lang="el-GR" sz="2400" dirty="0"/>
          </a:p>
        </p:txBody>
      </p:sp>
      <p:pic>
        <p:nvPicPr>
          <p:cNvPr id="6" name="5 - Εικόνα" descr="ABMovie_Chu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73985"/>
            <a:ext cx="2428874" cy="2428874"/>
          </a:xfrm>
          <a:prstGeom prst="rect">
            <a:avLst/>
          </a:prstGeom>
        </p:spPr>
      </p:pic>
      <p:sp>
        <p:nvSpPr>
          <p:cNvPr id="7" name="6 - Στρογγυλεμένο ορθογώνιο"/>
          <p:cNvSpPr/>
          <p:nvPr/>
        </p:nvSpPr>
        <p:spPr>
          <a:xfrm>
            <a:off x="683568" y="4299942"/>
            <a:ext cx="2571768" cy="64294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erlin Sans FB" pitchFamily="34" charset="0"/>
              </a:rPr>
              <a:t>Un oiseau jaune</a:t>
            </a:r>
            <a:endParaRPr lang="el-GR" sz="2400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2339752" y="200616"/>
            <a:ext cx="3342387" cy="1776830"/>
          </a:xfrm>
          <a:prstGeom prst="wedgeEllipseCallout">
            <a:avLst>
              <a:gd name="adj1" fmla="val 76486"/>
              <a:gd name="adj2" fmla="val 20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rbel" pitchFamily="34" charset="0"/>
              </a:rPr>
              <a:t>Moi, c’est Rafael. Je suis un toucan. </a:t>
            </a:r>
          </a:p>
          <a:p>
            <a:pPr algn="ctr"/>
            <a:r>
              <a:rPr lang="fr-FR" dirty="0">
                <a:latin typeface="Corbel" pitchFamily="34" charset="0"/>
              </a:rPr>
              <a:t>Je vis dans la forêt au Brésil et en Guyane.</a:t>
            </a:r>
          </a:p>
          <a:p>
            <a:pPr algn="ctr"/>
            <a:r>
              <a:rPr lang="fr-FR" dirty="0">
                <a:latin typeface="Corbel" pitchFamily="34" charset="0"/>
              </a:rPr>
              <a:t>Je mange des fruits.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19A5C-3AD8-6A57-721D-80AA0B325F64}"/>
              </a:ext>
            </a:extLst>
          </p:cNvPr>
          <p:cNvSpPr txBox="1"/>
          <p:nvPr/>
        </p:nvSpPr>
        <p:spPr>
          <a:xfrm>
            <a:off x="4214826" y="471145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/>
              <a:t>https://www.futura-sciences.com/planete/dossiers/animaux-toucans-guyane-droles-oiseaux-433/page/2/</a:t>
            </a:r>
            <a:endParaRPr lang="el-GR" sz="1100" dirty="0"/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4E5D5E2B-6139-58E2-AC63-F0E12C81181B}"/>
              </a:ext>
            </a:extLst>
          </p:cNvPr>
          <p:cNvSpPr/>
          <p:nvPr/>
        </p:nvSpPr>
        <p:spPr>
          <a:xfrm>
            <a:off x="3131840" y="2284864"/>
            <a:ext cx="2376264" cy="1296144"/>
          </a:xfrm>
          <a:prstGeom prst="wedgeEllipseCallout">
            <a:avLst>
              <a:gd name="adj1" fmla="val -75805"/>
              <a:gd name="adj2" fmla="val 345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On appelle aussi les toucans « gros becs »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59B4-328E-7401-3B55-72FE1AC2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 (1).jpg">
            <a:extLst>
              <a:ext uri="{FF2B5EF4-FFF2-40B4-BE49-F238E27FC236}">
                <a16:creationId xmlns:a16="http://schemas.microsoft.com/office/drawing/2014/main" id="{9F9414CA-082F-A18B-BA6C-AD89501D6B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0"/>
            <a:ext cx="2071687" cy="2071687"/>
          </a:xfrm>
          <a:prstGeom prst="rect">
            <a:avLst/>
          </a:prstGeom>
        </p:spPr>
      </p:pic>
      <p:sp>
        <p:nvSpPr>
          <p:cNvPr id="3" name="2 - Στρογγυλεμένο ορθογώνιο">
            <a:extLst>
              <a:ext uri="{FF2B5EF4-FFF2-40B4-BE49-F238E27FC236}">
                <a16:creationId xmlns:a16="http://schemas.microsoft.com/office/drawing/2014/main" id="{4DDC32C5-79FF-6F6E-D32F-F4816C57D30A}"/>
              </a:ext>
            </a:extLst>
          </p:cNvPr>
          <p:cNvSpPr/>
          <p:nvPr/>
        </p:nvSpPr>
        <p:spPr>
          <a:xfrm>
            <a:off x="6500826" y="2071684"/>
            <a:ext cx="2071702" cy="64294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erlin Sans FB" pitchFamily="34" charset="0"/>
              </a:rPr>
              <a:t>Un toucan</a:t>
            </a:r>
            <a:endParaRPr lang="el-GR" sz="2400" dirty="0"/>
          </a:p>
        </p:txBody>
      </p:sp>
      <p:pic>
        <p:nvPicPr>
          <p:cNvPr id="4" name="3 - Εικόνα" descr="download.jpg">
            <a:extLst>
              <a:ext uri="{FF2B5EF4-FFF2-40B4-BE49-F238E27FC236}">
                <a16:creationId xmlns:a16="http://schemas.microsoft.com/office/drawing/2014/main" id="{62656383-29C6-DEBC-163B-1EC277095E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6"/>
            <a:ext cx="3967181" cy="2896193"/>
          </a:xfrm>
          <a:prstGeom prst="rect">
            <a:avLst/>
          </a:prstGeom>
        </p:spPr>
      </p:pic>
      <p:sp>
        <p:nvSpPr>
          <p:cNvPr id="5" name="4 - Στρογγυλεμένο ορθογώνιο">
            <a:extLst>
              <a:ext uri="{FF2B5EF4-FFF2-40B4-BE49-F238E27FC236}">
                <a16:creationId xmlns:a16="http://schemas.microsoft.com/office/drawing/2014/main" id="{38EE51F1-CA75-D644-130B-A9D8B27CC39D}"/>
              </a:ext>
            </a:extLst>
          </p:cNvPr>
          <p:cNvSpPr/>
          <p:nvPr/>
        </p:nvSpPr>
        <p:spPr>
          <a:xfrm>
            <a:off x="357158" y="3772640"/>
            <a:ext cx="4071966" cy="101368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erlin Sans FB" pitchFamily="34" charset="0"/>
              </a:rPr>
              <a:t>Une famille de perroquets bleus</a:t>
            </a:r>
          </a:p>
          <a:p>
            <a:pPr algn="ctr"/>
            <a:r>
              <a:rPr lang="fr-FR" sz="2000" dirty="0">
                <a:latin typeface="Berlin Sans FB" pitchFamily="34" charset="0"/>
              </a:rPr>
              <a:t>Le père, la mère </a:t>
            </a:r>
          </a:p>
          <a:p>
            <a:pPr algn="ctr"/>
            <a:r>
              <a:rPr lang="fr-FR" sz="2000" dirty="0">
                <a:latin typeface="Berlin Sans FB" pitchFamily="34" charset="0"/>
              </a:rPr>
              <a:t>et les trois enfants</a:t>
            </a:r>
            <a:endParaRPr lang="el-GR" sz="2000" dirty="0"/>
          </a:p>
        </p:txBody>
      </p:sp>
      <p:sp>
        <p:nvSpPr>
          <p:cNvPr id="8" name="7 - Ελλειψοειδής επεξήγηση">
            <a:extLst>
              <a:ext uri="{FF2B5EF4-FFF2-40B4-BE49-F238E27FC236}">
                <a16:creationId xmlns:a16="http://schemas.microsoft.com/office/drawing/2014/main" id="{6F77F967-BFBA-AE4E-4D03-A297046882F9}"/>
              </a:ext>
            </a:extLst>
          </p:cNvPr>
          <p:cNvSpPr/>
          <p:nvPr/>
        </p:nvSpPr>
        <p:spPr>
          <a:xfrm>
            <a:off x="4000511" y="285734"/>
            <a:ext cx="2071687" cy="1493928"/>
          </a:xfrm>
          <a:prstGeom prst="wedgeEllipseCallout">
            <a:avLst>
              <a:gd name="adj1" fmla="val 75226"/>
              <a:gd name="adj2" fmla="val 190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rbel" pitchFamily="34" charset="0"/>
              </a:rPr>
              <a:t>Et voilà mes amis, les perroquets.</a:t>
            </a:r>
            <a:endParaRPr lang="el-GR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7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- Εικόνα" descr="images (1).jpg">
            <a:extLst>
              <a:ext uri="{FF2B5EF4-FFF2-40B4-BE49-F238E27FC236}">
                <a16:creationId xmlns:a16="http://schemas.microsoft.com/office/drawing/2014/main" id="{CAF51944-8977-A0BD-E8DD-F40D27CF93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7689" y="51470"/>
            <a:ext cx="1851669" cy="1851669"/>
          </a:xfrm>
          <a:prstGeom prst="rect">
            <a:avLst/>
          </a:prstGeom>
        </p:spPr>
      </p:pic>
      <p:pic>
        <p:nvPicPr>
          <p:cNvPr id="2" name="1 - Εικόνα" descr="Rio_2_Blu_and_Jewel_screenshot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42667"/>
            <a:ext cx="6096000" cy="258127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357554" y="407194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dk1"/>
                </a:solidFill>
                <a:latin typeface="Berlin Sans FB" pitchFamily="34" charset="0"/>
              </a:rPr>
              <a:t>Blu</a:t>
            </a:r>
            <a:r>
              <a:rPr lang="en-US" sz="2400" dirty="0">
                <a:solidFill>
                  <a:schemeClr val="dk1"/>
                </a:solidFill>
                <a:latin typeface="Berlin Sans FB" pitchFamily="34" charset="0"/>
              </a:rPr>
              <a:t> et </a:t>
            </a:r>
            <a:r>
              <a:rPr lang="en-US" sz="2400" dirty="0" err="1">
                <a:solidFill>
                  <a:schemeClr val="dk1"/>
                </a:solidFill>
                <a:latin typeface="Berlin Sans FB" pitchFamily="34" charset="0"/>
              </a:rPr>
              <a:t>Perla</a:t>
            </a:r>
            <a:endParaRPr lang="el-GR" sz="2400" dirty="0">
              <a:solidFill>
                <a:schemeClr val="dk1"/>
              </a:solidFill>
              <a:latin typeface="Berlin Sans FB" pitchFamily="34" charset="0"/>
            </a:endParaRPr>
          </a:p>
        </p:txBody>
      </p:sp>
      <p:sp>
        <p:nvSpPr>
          <p:cNvPr id="5" name="7 - Ελλειψοειδής επεξήγηση">
            <a:extLst>
              <a:ext uri="{FF2B5EF4-FFF2-40B4-BE49-F238E27FC236}">
                <a16:creationId xmlns:a16="http://schemas.microsoft.com/office/drawing/2014/main" id="{EF078A0F-4127-61CD-B1D6-020F778C8463}"/>
              </a:ext>
            </a:extLst>
          </p:cNvPr>
          <p:cNvSpPr/>
          <p:nvPr/>
        </p:nvSpPr>
        <p:spPr>
          <a:xfrm>
            <a:off x="5220072" y="51470"/>
            <a:ext cx="1714512" cy="928694"/>
          </a:xfrm>
          <a:prstGeom prst="wedgeEllipseCallout">
            <a:avLst>
              <a:gd name="adj1" fmla="val 74525"/>
              <a:gd name="adj2" fmla="val 623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rbel" pitchFamily="34" charset="0"/>
              </a:rPr>
              <a:t>Voilà </a:t>
            </a:r>
            <a:r>
              <a:rPr lang="fr-FR" dirty="0" err="1">
                <a:latin typeface="Corbel" pitchFamily="34" charset="0"/>
              </a:rPr>
              <a:t>Blu</a:t>
            </a:r>
            <a:r>
              <a:rPr lang="fr-FR" dirty="0">
                <a:latin typeface="Corbel" pitchFamily="34" charset="0"/>
              </a:rPr>
              <a:t> et Perla!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1969B57-EFB4-EC62-6C01-559239DD250C}"/>
              </a:ext>
            </a:extLst>
          </p:cNvPr>
          <p:cNvSpPr/>
          <p:nvPr/>
        </p:nvSpPr>
        <p:spPr>
          <a:xfrm>
            <a:off x="437973" y="132833"/>
            <a:ext cx="41080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Ils chantent ensemble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l’amour et l’harmonie</a:t>
            </a:r>
            <a:endParaRPr lang="el-G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λλειψοειδής επεξήγηση"/>
          <p:cNvSpPr/>
          <p:nvPr/>
        </p:nvSpPr>
        <p:spPr>
          <a:xfrm>
            <a:off x="5004048" y="195486"/>
            <a:ext cx="1440160" cy="928694"/>
          </a:xfrm>
          <a:prstGeom prst="wedgeEllipseCallout">
            <a:avLst>
              <a:gd name="adj1" fmla="val 67928"/>
              <a:gd name="adj2" fmla="val 5080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latin typeface="Corbel" pitchFamily="34" charset="0"/>
              </a:rPr>
              <a:t>Moi, c’est Nico.</a:t>
            </a:r>
            <a:endParaRPr lang="el-GR" dirty="0">
              <a:latin typeface="Corbel" pitchFamily="34" charset="0"/>
            </a:endParaRPr>
          </a:p>
        </p:txBody>
      </p:sp>
      <p:pic>
        <p:nvPicPr>
          <p:cNvPr id="2" name="1 - Εικόνα" descr="Nico_with_a_bottle_c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67494"/>
            <a:ext cx="3271831" cy="2705103"/>
          </a:xfrm>
          <a:prstGeom prst="rect">
            <a:avLst/>
          </a:prstGeom>
        </p:spPr>
      </p:pic>
      <p:pic>
        <p:nvPicPr>
          <p:cNvPr id="4" name="3 - Εικόνα" descr="115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7694"/>
            <a:ext cx="2844547" cy="2928940"/>
          </a:xfrm>
          <a:prstGeom prst="teardrop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142976" y="41433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  <a:endParaRPr lang="el-GR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148064" y="4227934"/>
            <a:ext cx="3214710" cy="71552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erlin Sans FB" pitchFamily="34" charset="0"/>
              </a:rPr>
              <a:t>Le Cardinal </a:t>
            </a:r>
          </a:p>
          <a:p>
            <a:pPr algn="ctr"/>
            <a:r>
              <a:rPr lang="fr-FR" sz="2400" dirty="0">
                <a:latin typeface="Berlin Sans FB" pitchFamily="34" charset="0"/>
              </a:rPr>
              <a:t>à Huppe Rouge</a:t>
            </a:r>
            <a:endParaRPr lang="el-GR" sz="2400" dirty="0"/>
          </a:p>
        </p:txBody>
      </p:sp>
      <p:pic>
        <p:nvPicPr>
          <p:cNvPr id="7" name="6 - Εικόνα" descr="959273926d99cd357ac946ac98231e3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7" t="3931" r="4753"/>
          <a:stretch>
            <a:fillRect/>
          </a:stretch>
        </p:blipFill>
        <p:spPr>
          <a:xfrm>
            <a:off x="179512" y="123478"/>
            <a:ext cx="2448272" cy="3017607"/>
          </a:xfrm>
          <a:prstGeom prst="rect">
            <a:avLst/>
          </a:prstGeom>
        </p:spPr>
      </p:pic>
      <p:sp>
        <p:nvSpPr>
          <p:cNvPr id="8" name="7 - Στρογγυλεμένο ορθογώνιο"/>
          <p:cNvSpPr/>
          <p:nvPr/>
        </p:nvSpPr>
        <p:spPr>
          <a:xfrm>
            <a:off x="179512" y="3075806"/>
            <a:ext cx="2500330" cy="50006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erlin Sans FB" pitchFamily="34" charset="0"/>
              </a:rPr>
              <a:t>Une grenouille</a:t>
            </a:r>
            <a:endParaRPr lang="el-GR" sz="2400" dirty="0">
              <a:latin typeface="Berlin Sans FB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228184" y="3003798"/>
            <a:ext cx="2500330" cy="50006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erlin Sans FB" pitchFamily="34" charset="0"/>
              </a:rPr>
              <a:t>Un oiseau jaune </a:t>
            </a:r>
            <a:endParaRPr lang="el-GR" sz="2400" dirty="0">
              <a:latin typeface="Berlin Sans FB" pitchFamily="34" charset="0"/>
            </a:endParaRPr>
          </a:p>
        </p:txBody>
      </p:sp>
      <p:sp>
        <p:nvSpPr>
          <p:cNvPr id="11" name="10 - Ελλειψοειδής επεξήγηση"/>
          <p:cNvSpPr/>
          <p:nvPr/>
        </p:nvSpPr>
        <p:spPr>
          <a:xfrm>
            <a:off x="2555776" y="1563638"/>
            <a:ext cx="1548000" cy="792000"/>
          </a:xfrm>
          <a:prstGeom prst="wedgeEllipseCallout">
            <a:avLst>
              <a:gd name="adj1" fmla="val 25892"/>
              <a:gd name="adj2" fmla="val 7753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rbel" pitchFamily="34" charset="0"/>
              </a:rPr>
              <a:t>Moi, c’est Pedro.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12" name="11 - Ελλειψοειδής επεξήγηση"/>
          <p:cNvSpPr/>
          <p:nvPr/>
        </p:nvSpPr>
        <p:spPr>
          <a:xfrm flipH="1">
            <a:off x="2483768" y="195486"/>
            <a:ext cx="1440160" cy="928694"/>
          </a:xfrm>
          <a:prstGeom prst="wedgeEllipseCallout">
            <a:avLst>
              <a:gd name="adj1" fmla="val 57208"/>
              <a:gd name="adj2" fmla="val 418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latin typeface="Corbel" pitchFamily="34" charset="0"/>
              </a:rPr>
              <a:t>Moi, c’est Gabi.</a:t>
            </a:r>
            <a:endParaRPr lang="el-GR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D82906-6928-B18D-0517-8B9A67851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6" y="1352550"/>
            <a:ext cx="5748528" cy="24384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782107-212D-C283-A5B8-7846A4CD94CB}"/>
              </a:ext>
            </a:extLst>
          </p:cNvPr>
          <p:cNvSpPr/>
          <p:nvPr/>
        </p:nvSpPr>
        <p:spPr>
          <a:xfrm>
            <a:off x="395536" y="411510"/>
            <a:ext cx="8088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Qu’est-ce que tu vois sur cette image?</a:t>
            </a:r>
            <a:endParaRPr lang="el-G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40D9B-416D-3CD8-E28F-41406ABA5260}"/>
              </a:ext>
            </a:extLst>
          </p:cNvPr>
          <p:cNvSpPr txBox="1"/>
          <p:nvPr/>
        </p:nvSpPr>
        <p:spPr>
          <a:xfrm>
            <a:off x="899592" y="401191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toucan, un oiseau jaune, un cardinal et un perroquet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620754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568</Words>
  <Application>Microsoft Office PowerPoint</Application>
  <PresentationFormat>Προβολή στην οθόνη (16:9)</PresentationFormat>
  <Paragraphs>104</Paragraphs>
  <Slides>22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Berlin Sans FB</vt:lpstr>
      <vt:lpstr>Calibri</vt:lpstr>
      <vt:lpstr>Corbel</vt:lpstr>
      <vt:lpstr>DejaVu Sans Mono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Tous les oiseaux de Brésil!</vt:lpstr>
      <vt:lpstr>Tous les oiseaux de Brésil!</vt:lpstr>
      <vt:lpstr>Tous les oiseaux de Brésil!</vt:lpstr>
      <vt:lpstr>Παρουσίαση του PowerPoint</vt:lpstr>
      <vt:lpstr>Παρουσίαση του PowerPoint</vt:lpstr>
      <vt:lpstr>Παρουσίαση του PowerPoint</vt:lpstr>
      <vt:lpstr>On va chanter!</vt:lpstr>
      <vt:lpstr>On va chanter!</vt:lpstr>
      <vt:lpstr>Chanson de fin!</vt:lpstr>
      <vt:lpstr>Bande Annonce</vt:lpstr>
      <vt:lpstr>Tous les oiseaux de Brésil!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hp1</dc:creator>
  <cp:lastModifiedBy>ΧΑΙΔΩ ΝΑΤΣΗ</cp:lastModifiedBy>
  <cp:revision>18</cp:revision>
  <dcterms:created xsi:type="dcterms:W3CDTF">2018-02-12T12:41:44Z</dcterms:created>
  <dcterms:modified xsi:type="dcterms:W3CDTF">2024-02-13T10:04:21Z</dcterms:modified>
</cp:coreProperties>
</file>