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60" r:id="rId2"/>
    <p:sldId id="265" r:id="rId3"/>
    <p:sldId id="275" r:id="rId4"/>
    <p:sldId id="274" r:id="rId5"/>
    <p:sldId id="273" r:id="rId6"/>
    <p:sldId id="267" r:id="rId7"/>
    <p:sldId id="276" r:id="rId8"/>
    <p:sldId id="269" r:id="rId9"/>
    <p:sldId id="277" r:id="rId10"/>
    <p:sldId id="271" r:id="rId11"/>
    <p:sldId id="282" r:id="rId12"/>
    <p:sldId id="283" r:id="rId13"/>
    <p:sldId id="280" r:id="rId14"/>
    <p:sldId id="264" r:id="rId15"/>
    <p:sldId id="284" r:id="rId16"/>
    <p:sldId id="288" r:id="rId17"/>
    <p:sldId id="286" r:id="rId18"/>
    <p:sldId id="287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48" autoAdjust="0"/>
    <p:restoredTop sz="94660"/>
  </p:normalViewPr>
  <p:slideViewPr>
    <p:cSldViewPr snapToGrid="0">
      <p:cViewPr varScale="1">
        <p:scale>
          <a:sx n="84" d="100"/>
          <a:sy n="84" d="100"/>
        </p:scale>
        <p:origin x="41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AC23FA-58D1-4D81-9F42-A81701565DB0}" type="datetimeFigureOut">
              <a:rPr lang="el-GR" smtClean="0"/>
              <a:t>10/3/2024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8DB500-C15D-476C-A0BA-4A3F81046F6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58945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12192000" cy="65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5" name="Google Shape;25;p4"/>
          <p:cNvGrpSpPr/>
          <p:nvPr/>
        </p:nvGrpSpPr>
        <p:grpSpPr>
          <a:xfrm>
            <a:off x="1107190" y="1588342"/>
            <a:ext cx="994351" cy="61101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972600" y="1758200"/>
            <a:ext cx="10251600" cy="71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972600" y="2771833"/>
            <a:ext cx="10251600" cy="30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14856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1219170" lvl="1" indent="-397923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828754" lvl="2" indent="-397923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2438339" lvl="3" indent="-397923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3047924" lvl="4" indent="-397923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3657509" lvl="5" indent="-397923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4267093" lvl="6" indent="-397923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4876678" lvl="7" indent="-397923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5486263" lvl="8" indent="-397923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11381736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l" smtClean="0"/>
              <a:pPr/>
              <a:t>‹#›</a:t>
            </a:fld>
            <a:endParaRPr lang="el"/>
          </a:p>
        </p:txBody>
      </p:sp>
    </p:spTree>
    <p:extLst>
      <p:ext uri="{BB962C8B-B14F-4D97-AF65-F5344CB8AC3E}">
        <p14:creationId xmlns:p14="http://schemas.microsoft.com/office/powerpoint/2010/main" val="400182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12192000" cy="65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3" name="Google Shape;33;p5"/>
          <p:cNvGrpSpPr/>
          <p:nvPr/>
        </p:nvGrpSpPr>
        <p:grpSpPr>
          <a:xfrm>
            <a:off x="1107190" y="1588342"/>
            <a:ext cx="994351" cy="61101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972600" y="1758200"/>
            <a:ext cx="10251200" cy="71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972433" y="2771833"/>
            <a:ext cx="5032400" cy="30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14856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1219170" lvl="1" indent="-397923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828754" lvl="2" indent="-397923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2438339" lvl="3" indent="-397923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3047924" lvl="4" indent="-397923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3657509" lvl="5" indent="-397923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4267093" lvl="6" indent="-397923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4876678" lvl="7" indent="-397923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5486263" lvl="8" indent="-397923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2"/>
          </p:nvPr>
        </p:nvSpPr>
        <p:spPr>
          <a:xfrm>
            <a:off x="6191472" y="2771833"/>
            <a:ext cx="5032400" cy="30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14856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1219170" lvl="1" indent="-397923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828754" lvl="2" indent="-397923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2438339" lvl="3" indent="-397923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3047924" lvl="4" indent="-397923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3657509" lvl="5" indent="-397923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4267093" lvl="6" indent="-397923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4876678" lvl="7" indent="-397923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5486263" lvl="8" indent="-397923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11381736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l" smtClean="0"/>
              <a:pPr/>
              <a:t>‹#›</a:t>
            </a:fld>
            <a:endParaRPr lang="el"/>
          </a:p>
        </p:txBody>
      </p:sp>
    </p:spTree>
    <p:extLst>
      <p:ext uri="{BB962C8B-B14F-4D97-AF65-F5344CB8AC3E}">
        <p14:creationId xmlns:p14="http://schemas.microsoft.com/office/powerpoint/2010/main" val="1197324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accent3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1107190" y="5558840"/>
            <a:ext cx="994351" cy="61101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9" name="Google Shape;59;p8"/>
          <p:cNvSpPr txBox="1">
            <a:spLocks noGrp="1"/>
          </p:cNvSpPr>
          <p:nvPr>
            <p:ph type="title"/>
          </p:nvPr>
        </p:nvSpPr>
        <p:spPr>
          <a:xfrm>
            <a:off x="972600" y="1152400"/>
            <a:ext cx="9361600" cy="39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sldNum" idx="12"/>
          </p:nvPr>
        </p:nvSpPr>
        <p:spPr>
          <a:xfrm>
            <a:off x="11381736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l" smtClean="0"/>
              <a:pPr/>
              <a:t>‹#›</a:t>
            </a:fld>
            <a:endParaRPr lang="el"/>
          </a:p>
        </p:txBody>
      </p:sp>
    </p:spTree>
    <p:extLst>
      <p:ext uri="{BB962C8B-B14F-4D97-AF65-F5344CB8AC3E}">
        <p14:creationId xmlns:p14="http://schemas.microsoft.com/office/powerpoint/2010/main" val="2810985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>
            <a:spLocks noGrp="1"/>
          </p:cNvSpPr>
          <p:nvPr>
            <p:ph type="body" idx="1"/>
          </p:nvPr>
        </p:nvSpPr>
        <p:spPr>
          <a:xfrm>
            <a:off x="966600" y="5830068"/>
            <a:ext cx="10263200" cy="61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sldNum" idx="12"/>
          </p:nvPr>
        </p:nvSpPr>
        <p:spPr>
          <a:xfrm>
            <a:off x="11381736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l" smtClean="0"/>
              <a:pPr/>
              <a:t>‹#›</a:t>
            </a:fld>
            <a:endParaRPr lang="el"/>
          </a:p>
        </p:txBody>
      </p:sp>
    </p:spTree>
    <p:extLst>
      <p:ext uri="{BB962C8B-B14F-4D97-AF65-F5344CB8AC3E}">
        <p14:creationId xmlns:p14="http://schemas.microsoft.com/office/powerpoint/2010/main" val="1477912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dk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1107190" y="5558840"/>
            <a:ext cx="994351" cy="61101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7" name="Google Shape;77;p11"/>
          <p:cNvSpPr txBox="1">
            <a:spLocks noGrp="1"/>
          </p:cNvSpPr>
          <p:nvPr>
            <p:ph type="title" hasCustomPrompt="1"/>
          </p:nvPr>
        </p:nvSpPr>
        <p:spPr>
          <a:xfrm>
            <a:off x="972600" y="978600"/>
            <a:ext cx="10251200" cy="16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10666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10666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10666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10666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10666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10666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10666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10666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10666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>
            <a:spLocks noGrp="1"/>
          </p:cNvSpPr>
          <p:nvPr>
            <p:ph type="body" idx="1"/>
          </p:nvPr>
        </p:nvSpPr>
        <p:spPr>
          <a:xfrm>
            <a:off x="972600" y="3030517"/>
            <a:ext cx="10251200" cy="21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1485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1219170" lvl="1" indent="-39792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828754" lvl="2" indent="-39792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2438339" lvl="3" indent="-39792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3047924" lvl="4" indent="-39792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3657509" lvl="5" indent="-39792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4267093" lvl="6" indent="-39792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4876678" lvl="7" indent="-39792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5486263" lvl="8" indent="-39792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sldNum" idx="12"/>
          </p:nvPr>
        </p:nvSpPr>
        <p:spPr>
          <a:xfrm>
            <a:off x="11381736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l" smtClean="0"/>
              <a:pPr/>
              <a:t>‹#›</a:t>
            </a:fld>
            <a:endParaRPr lang="el"/>
          </a:p>
        </p:txBody>
      </p:sp>
    </p:spTree>
    <p:extLst>
      <p:ext uri="{BB962C8B-B14F-4D97-AF65-F5344CB8AC3E}">
        <p14:creationId xmlns:p14="http://schemas.microsoft.com/office/powerpoint/2010/main" val="3167650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1B1F3D3-69C3-468E-ACBA-74E427B9F617}" type="datetime1">
              <a:rPr lang="el-GR"/>
              <a:pPr lvl="0"/>
              <a:t>10/3/2024</a:t>
            </a:fld>
            <a:endParaRPr lang="el-GR"/>
          </a:p>
        </p:txBody>
      </p:sp>
      <p:sp>
        <p:nvSpPr>
          <p:cNvPr id="5" name="Θέση υποσέλιδου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l-GR"/>
          </a:p>
        </p:txBody>
      </p:sp>
      <p:sp>
        <p:nvSpPr>
          <p:cNvPr id="6" name="Θέση αριθμού διαφάνειας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87E9383-976A-44EE-8914-D2B76F832E4D}" type="slidenum">
              <a:rPr/>
              <a:pPr lvl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8547341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381736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333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333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333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333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333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333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333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333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333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fld id="{00000000-1234-1234-1234-123412341234}" type="slidenum">
              <a:rPr lang="el" smtClean="0"/>
              <a:pPr/>
              <a:t>‹#›</a:t>
            </a:fld>
            <a:endParaRPr lang="el"/>
          </a:p>
        </p:txBody>
      </p:sp>
    </p:spTree>
    <p:extLst>
      <p:ext uri="{BB962C8B-B14F-4D97-AF65-F5344CB8AC3E}">
        <p14:creationId xmlns:p14="http://schemas.microsoft.com/office/powerpoint/2010/main" val="351124909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9" r:id="rId3"/>
    <p:sldLayoutId id="2147483681" r:id="rId4"/>
    <p:sldLayoutId id="2147483682" r:id="rId5"/>
    <p:sldLayoutId id="2147483684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haidonatsi@gmail.com" TargetMode="Externa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Relationship Id="rId4" Type="http://schemas.openxmlformats.org/officeDocument/2006/relationships/hyperlink" Target="http://www.allocine.fr/film/fichefilm_gen_cfilm=214860.html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apps.org/watch?v=ps2oyn4sc23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hyperlink" Target="https://content.e-me.edu.gr/wp-admin/admin-ajax.php?action=h5p_embed&amp;id=1300842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>
            <a:extLst>
              <a:ext uri="{FF2B5EF4-FFF2-40B4-BE49-F238E27FC236}">
                <a16:creationId xmlns:a16="http://schemas.microsoft.com/office/drawing/2014/main" id="{808760D7-87BF-4723-3263-739490629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600" y="1152400"/>
            <a:ext cx="9361600" cy="2368040"/>
          </a:xfrm>
        </p:spPr>
        <p:txBody>
          <a:bodyPr>
            <a:normAutofit/>
          </a:bodyPr>
          <a:lstStyle/>
          <a:p>
            <a:r>
              <a:rPr lang="fr-FR" sz="4400" dirty="0">
                <a:solidFill>
                  <a:schemeClr val="tx2"/>
                </a:solidFill>
              </a:rPr>
              <a:t>Documents authentiques et </a:t>
            </a:r>
            <a:r>
              <a:rPr lang="fr-FR" sz="4400" dirty="0" err="1">
                <a:solidFill>
                  <a:schemeClr val="tx2"/>
                </a:solidFill>
              </a:rPr>
              <a:t>cr</a:t>
            </a:r>
            <a:r>
              <a:rPr lang="el-GR" sz="4400" dirty="0">
                <a:solidFill>
                  <a:schemeClr val="tx2"/>
                </a:solidFill>
              </a:rPr>
              <a:t>é</a:t>
            </a:r>
            <a:r>
              <a:rPr lang="fr-FR" sz="4400" dirty="0" err="1">
                <a:solidFill>
                  <a:schemeClr val="tx2"/>
                </a:solidFill>
              </a:rPr>
              <a:t>ativité</a:t>
            </a:r>
            <a:endParaRPr lang="el-GR" sz="4400" dirty="0">
              <a:solidFill>
                <a:schemeClr val="tx2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9C1752-4DD2-F621-5807-D2318A2B58CA}"/>
              </a:ext>
            </a:extLst>
          </p:cNvPr>
          <p:cNvSpPr txBox="1"/>
          <p:nvPr/>
        </p:nvSpPr>
        <p:spPr>
          <a:xfrm>
            <a:off x="1090422" y="3307003"/>
            <a:ext cx="897712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chemeClr val="tx2"/>
                </a:solidFill>
                <a:latin typeface="Corbel" panose="020B0503020204020204" pitchFamily="34" charset="0"/>
              </a:rPr>
              <a:t>À l’affiche! La famille Bélier</a:t>
            </a:r>
            <a:endParaRPr lang="el-GR" sz="2800" dirty="0">
              <a:solidFill>
                <a:schemeClr val="tx2"/>
              </a:solidFill>
              <a:latin typeface="Corbel" panose="020B0503020204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F5C650-A5BA-38F2-01C3-EC805822F149}"/>
              </a:ext>
            </a:extLst>
          </p:cNvPr>
          <p:cNvSpPr txBox="1"/>
          <p:nvPr/>
        </p:nvSpPr>
        <p:spPr>
          <a:xfrm>
            <a:off x="1090422" y="5782348"/>
            <a:ext cx="60944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fr-FR" sz="1400" b="0" i="0" u="none" strike="noStrike" dirty="0" err="1">
                <a:solidFill>
                  <a:srgbClr val="595959"/>
                </a:solidFill>
                <a:effectLst/>
                <a:latin typeface="Lato" panose="020F0502020204030203" pitchFamily="34" charset="0"/>
              </a:rPr>
              <a:t>Chaïdo</a:t>
            </a:r>
            <a:r>
              <a:rPr lang="fr-FR" sz="1400" b="0" i="0" u="none" strike="noStrike" dirty="0">
                <a:solidFill>
                  <a:srgbClr val="595959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fr-FR" sz="1400" b="0" i="0" u="none" strike="noStrike" dirty="0" err="1">
                <a:solidFill>
                  <a:srgbClr val="595959"/>
                </a:solidFill>
                <a:effectLst/>
                <a:latin typeface="Lato" panose="020F0502020204030203" pitchFamily="34" charset="0"/>
              </a:rPr>
              <a:t>Natsi</a:t>
            </a:r>
            <a:r>
              <a:rPr lang="fr-FR" sz="1400" dirty="0">
                <a:solidFill>
                  <a:srgbClr val="595959"/>
                </a:solidFill>
                <a:latin typeface="Lato" panose="020F0502020204030203" pitchFamily="34" charset="0"/>
              </a:rPr>
              <a:t>,</a:t>
            </a:r>
            <a:r>
              <a:rPr lang="fr-FR" sz="1400" b="0" i="0" u="none" strike="noStrike" dirty="0">
                <a:solidFill>
                  <a:srgbClr val="595959"/>
                </a:solidFill>
                <a:effectLst/>
                <a:latin typeface="Lato" panose="020F0502020204030203" pitchFamily="34" charset="0"/>
              </a:rPr>
              <a:t> Conseillère pédagogique de FLE, Thessalie</a:t>
            </a:r>
            <a:endParaRPr lang="fr-FR" sz="1400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fr-FR" sz="1400" b="0" i="0" u="none" strike="noStrike" dirty="0">
                <a:solidFill>
                  <a:srgbClr val="595959"/>
                </a:solidFill>
                <a:effectLst/>
                <a:latin typeface="Lato" panose="020F0502020204030203" pitchFamily="34" charset="0"/>
                <a:hlinkClick r:id="rId2"/>
              </a:rPr>
              <a:t>haidonatsi@gmail.com</a:t>
            </a:r>
            <a:r>
              <a:rPr lang="fr-FR" sz="1400" b="0" i="0" u="none" strike="noStrike" dirty="0">
                <a:solidFill>
                  <a:srgbClr val="595959"/>
                </a:solidFill>
                <a:effectLst/>
                <a:latin typeface="Lato" panose="020F0502020204030203" pitchFamily="34" charset="0"/>
              </a:rPr>
              <a:t>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145719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3"/>
          <a:srcRect l="22027" r="25992"/>
          <a:stretch>
            <a:fillRect/>
          </a:stretch>
        </p:blipFill>
        <p:spPr>
          <a:xfrm>
            <a:off x="372042" y="664484"/>
            <a:ext cx="5008738" cy="5793406"/>
          </a:xfrm>
          <a:prstGeom prst="ellipse">
            <a:avLst/>
          </a:prstGeom>
          <a:ln w="190500" cap="rnd">
            <a:solidFill>
              <a:schemeClr val="accent2">
                <a:lumMod val="20000"/>
                <a:lumOff val="8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Στρογγυλεμένο ορθογώνιο 5"/>
          <p:cNvSpPr/>
          <p:nvPr/>
        </p:nvSpPr>
        <p:spPr>
          <a:xfrm>
            <a:off x="2205264" y="4438456"/>
            <a:ext cx="1480459" cy="103051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b="1" i="0" u="none" strike="noStrike" kern="1200" cap="none" spc="0" baseline="0" dirty="0">
                <a:solidFill>
                  <a:srgbClr val="C00000"/>
                </a:solidFill>
                <a:uFillTx/>
                <a:latin typeface="Calibri"/>
              </a:rPr>
              <a:t>La Famille Bélier</a:t>
            </a:r>
            <a:endParaRPr lang="el-GR" sz="2000" b="1" i="0" u="none" strike="noStrike" kern="1200" cap="none" spc="0" baseline="0" dirty="0">
              <a:solidFill>
                <a:srgbClr val="C00000"/>
              </a:solidFill>
              <a:uFillTx/>
              <a:latin typeface="Calibri"/>
            </a:endParaRPr>
          </a:p>
        </p:txBody>
      </p:sp>
      <p:sp>
        <p:nvSpPr>
          <p:cNvPr id="4" name="Ορθογώνιο 7"/>
          <p:cNvSpPr/>
          <p:nvPr/>
        </p:nvSpPr>
        <p:spPr>
          <a:xfrm>
            <a:off x="0" y="6457890"/>
            <a:ext cx="9568729" cy="400110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b="0" i="0" u="none" strike="noStrike" kern="1200" cap="none" spc="0" baseline="0" dirty="0">
                <a:solidFill>
                  <a:srgbClr val="009E47"/>
                </a:solidFill>
                <a:uFillTx/>
                <a:latin typeface="Imprint MT Shadow" pitchFamily="82"/>
              </a:rPr>
              <a:t>Pour t’aider cherche sur </a:t>
            </a:r>
            <a:r>
              <a:rPr lang="fr-FR" sz="20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  <a:hlinkClick r:id="rId4"/>
              </a:rPr>
              <a:t>http://www.allocine.fr/film/fichefilm_gen_cfilm=214860.html</a:t>
            </a:r>
            <a:r>
              <a:rPr lang="fr-FR" sz="20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</a:t>
            </a:r>
          </a:p>
        </p:txBody>
      </p:sp>
      <p:sp>
        <p:nvSpPr>
          <p:cNvPr id="5" name="Ορθογώνιο 8"/>
          <p:cNvSpPr/>
          <p:nvPr/>
        </p:nvSpPr>
        <p:spPr>
          <a:xfrm>
            <a:off x="602342" y="95097"/>
            <a:ext cx="9715507" cy="569387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fr-FR" sz="3100" b="1" i="0" u="none" strike="noStrike" kern="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Raleway"/>
                <a:sym typeface="Raleway"/>
              </a:rPr>
              <a:t>Activité 2. </a:t>
            </a:r>
            <a:r>
              <a:rPr lang="fr-FR" sz="2400" b="0" i="0" u="none" strike="noStrike" kern="1200" cap="none" spc="0" baseline="0" dirty="0">
                <a:solidFill>
                  <a:srgbClr val="C00000"/>
                </a:solidFill>
                <a:uFillTx/>
              </a:rPr>
              <a:t>Tu pourrais présenter la famille Bélier?</a:t>
            </a:r>
          </a:p>
        </p:txBody>
      </p:sp>
      <p:sp>
        <p:nvSpPr>
          <p:cNvPr id="6" name="Ορθογώνιο 6"/>
          <p:cNvSpPr/>
          <p:nvPr/>
        </p:nvSpPr>
        <p:spPr>
          <a:xfrm>
            <a:off x="6988406" y="896679"/>
            <a:ext cx="4831552" cy="5064642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w="57150" cap="flat">
            <a:solidFill>
              <a:srgbClr val="70AD47"/>
            </a:solidFill>
            <a:prstDash val="solid"/>
            <a:miter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Dans la famille Bélier, il y a quatre personnes.  ……………………………………….</a:t>
            </a:r>
          </a:p>
          <a:p>
            <a:pPr marL="0" marR="0" lvl="0" indent="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rPr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 .</a:t>
            </a:r>
            <a:endParaRPr lang="el-GR" sz="20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8" name="Ορθογώνιο: Στρογγύλεμα γωνιών 7">
            <a:extLst>
              <a:ext uri="{FF2B5EF4-FFF2-40B4-BE49-F238E27FC236}">
                <a16:creationId xmlns:a16="http://schemas.microsoft.com/office/drawing/2014/main" id="{CE7C3743-9712-9CE9-4B05-DCE434E27F7A}"/>
              </a:ext>
            </a:extLst>
          </p:cNvPr>
          <p:cNvSpPr/>
          <p:nvPr/>
        </p:nvSpPr>
        <p:spPr>
          <a:xfrm>
            <a:off x="5380780" y="1481070"/>
            <a:ext cx="1476000" cy="713600"/>
          </a:xfrm>
          <a:prstGeom prst="roundRect">
            <a:avLst/>
          </a:prstGeom>
          <a:ln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00" dirty="0"/>
              <a:t>Le père</a:t>
            </a:r>
          </a:p>
          <a:p>
            <a:pPr algn="ctr"/>
            <a:r>
              <a:rPr lang="fr-FR" sz="2200" dirty="0"/>
              <a:t>Rodolphe</a:t>
            </a:r>
            <a:endParaRPr lang="el-GR" sz="2200" dirty="0"/>
          </a:p>
        </p:txBody>
      </p:sp>
      <p:sp>
        <p:nvSpPr>
          <p:cNvPr id="9" name="Ορθογώνιο: Στρογγύλεμα γωνιών 8">
            <a:extLst>
              <a:ext uri="{FF2B5EF4-FFF2-40B4-BE49-F238E27FC236}">
                <a16:creationId xmlns:a16="http://schemas.microsoft.com/office/drawing/2014/main" id="{05779509-4BB9-1311-C9C0-70D28BA7B02E}"/>
              </a:ext>
            </a:extLst>
          </p:cNvPr>
          <p:cNvSpPr/>
          <p:nvPr/>
        </p:nvSpPr>
        <p:spPr>
          <a:xfrm>
            <a:off x="5399203" y="2520982"/>
            <a:ext cx="1476000" cy="713600"/>
          </a:xfrm>
          <a:prstGeom prst="roundRect">
            <a:avLst/>
          </a:prstGeom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00" dirty="0"/>
              <a:t>La mère</a:t>
            </a:r>
          </a:p>
          <a:p>
            <a:pPr algn="ctr"/>
            <a:r>
              <a:rPr lang="fr-FR" sz="2200" dirty="0"/>
              <a:t>Gigi</a:t>
            </a:r>
            <a:endParaRPr lang="el-GR" sz="2200" dirty="0"/>
          </a:p>
        </p:txBody>
      </p:sp>
      <p:sp>
        <p:nvSpPr>
          <p:cNvPr id="10" name="Ορθογώνιο: Στρογγύλεμα γωνιών 9">
            <a:extLst>
              <a:ext uri="{FF2B5EF4-FFF2-40B4-BE49-F238E27FC236}">
                <a16:creationId xmlns:a16="http://schemas.microsoft.com/office/drawing/2014/main" id="{D682FA80-FDD9-39A9-F98F-42FADE1F33D4}"/>
              </a:ext>
            </a:extLst>
          </p:cNvPr>
          <p:cNvSpPr/>
          <p:nvPr/>
        </p:nvSpPr>
        <p:spPr>
          <a:xfrm>
            <a:off x="5399203" y="3623076"/>
            <a:ext cx="1476000" cy="713600"/>
          </a:xfrm>
          <a:prstGeom prst="roundRect">
            <a:avLst/>
          </a:prstGeom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00" dirty="0"/>
              <a:t>La fille</a:t>
            </a:r>
          </a:p>
          <a:p>
            <a:pPr algn="ctr"/>
            <a:r>
              <a:rPr lang="fr-FR" sz="2200" dirty="0"/>
              <a:t>Paula</a:t>
            </a:r>
            <a:endParaRPr lang="el-GR" sz="2200" dirty="0"/>
          </a:p>
        </p:txBody>
      </p:sp>
      <p:sp>
        <p:nvSpPr>
          <p:cNvPr id="11" name="Ορθογώνιο: Στρογγύλεμα γωνιών 10">
            <a:extLst>
              <a:ext uri="{FF2B5EF4-FFF2-40B4-BE49-F238E27FC236}">
                <a16:creationId xmlns:a16="http://schemas.microsoft.com/office/drawing/2014/main" id="{4FEF76F6-3351-2FAE-CFD2-2E9B3AE513C9}"/>
              </a:ext>
            </a:extLst>
          </p:cNvPr>
          <p:cNvSpPr/>
          <p:nvPr/>
        </p:nvSpPr>
        <p:spPr>
          <a:xfrm>
            <a:off x="5399203" y="4667949"/>
            <a:ext cx="1476000" cy="713600"/>
          </a:xfrm>
          <a:prstGeom prst="roundRect">
            <a:avLst/>
          </a:prstGeom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00" dirty="0"/>
              <a:t>Le fils</a:t>
            </a:r>
          </a:p>
          <a:p>
            <a:pPr algn="ctr"/>
            <a:r>
              <a:rPr lang="fr-FR" sz="2200" dirty="0"/>
              <a:t>Quentin</a:t>
            </a:r>
            <a:endParaRPr lang="el-GR" sz="2200" dirty="0"/>
          </a:p>
        </p:txBody>
      </p:sp>
    </p:spTree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694C660-E14E-AD62-80FA-061252007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200" y="880535"/>
            <a:ext cx="10251600" cy="713600"/>
          </a:xfrm>
        </p:spPr>
        <p:txBody>
          <a:bodyPr>
            <a:normAutofit fontScale="90000"/>
          </a:bodyPr>
          <a:lstStyle/>
          <a:p>
            <a:r>
              <a:rPr lang="fr-FR" dirty="0"/>
              <a:t>Grammaire </a:t>
            </a:r>
            <a:br>
              <a:rPr lang="fr-FR" dirty="0"/>
            </a:br>
            <a:endParaRPr lang="el-GR" sz="2000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D8D59EEB-46EF-46DC-2B59-0699C51A6B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21" t="14000" r="63755" b="40133"/>
          <a:stretch/>
        </p:blipFill>
        <p:spPr>
          <a:xfrm>
            <a:off x="8844819" y="3925154"/>
            <a:ext cx="1588845" cy="1904400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3383C45C-C3AC-A10A-739A-0C67E1A118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977" y="1013445"/>
            <a:ext cx="1743790" cy="1904400"/>
          </a:xfrm>
          <a:prstGeom prst="rect">
            <a:avLst/>
          </a:prstGeom>
        </p:spPr>
      </p:pic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CF7BF042-D109-961F-831B-4851E67B4B7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810"/>
          <a:stretch/>
        </p:blipFill>
        <p:spPr>
          <a:xfrm>
            <a:off x="3524055" y="2159239"/>
            <a:ext cx="3700702" cy="1904400"/>
          </a:xfrm>
          <a:prstGeom prst="rect">
            <a:avLst/>
          </a:prstGeom>
        </p:spPr>
      </p:pic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DA1965EB-5F6B-3696-7AAC-6D6FAA86C7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506" y="1013445"/>
            <a:ext cx="2006600" cy="1905000"/>
          </a:xfrm>
          <a:prstGeom prst="rect">
            <a:avLst/>
          </a:prstGeom>
        </p:spPr>
      </p:pic>
      <p:pic>
        <p:nvPicPr>
          <p:cNvPr id="15" name="Εικόνα 14">
            <a:extLst>
              <a:ext uri="{FF2B5EF4-FFF2-40B4-BE49-F238E27FC236}">
                <a16:creationId xmlns:a16="http://schemas.microsoft.com/office/drawing/2014/main" id="{62568900-38FD-1207-EB25-302DBEC1E14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79" y="4029240"/>
            <a:ext cx="1905000" cy="1905000"/>
          </a:xfrm>
          <a:prstGeom prst="rect">
            <a:avLst/>
          </a:prstGeom>
        </p:spPr>
      </p:pic>
      <p:sp>
        <p:nvSpPr>
          <p:cNvPr id="16" name="Ορθογώνιο: Στρογγύλεμα γωνιών 15">
            <a:extLst>
              <a:ext uri="{FF2B5EF4-FFF2-40B4-BE49-F238E27FC236}">
                <a16:creationId xmlns:a16="http://schemas.microsoft.com/office/drawing/2014/main" id="{919DD34B-4577-7089-6049-66DE996BF275}"/>
              </a:ext>
            </a:extLst>
          </p:cNvPr>
          <p:cNvSpPr/>
          <p:nvPr/>
        </p:nvSpPr>
        <p:spPr>
          <a:xfrm>
            <a:off x="9595681" y="2957705"/>
            <a:ext cx="1743790" cy="713600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FF0000"/>
                </a:solidFill>
              </a:rPr>
              <a:t>Mon</a:t>
            </a:r>
            <a:r>
              <a:rPr lang="fr-FR" sz="2400" dirty="0"/>
              <a:t> père</a:t>
            </a:r>
          </a:p>
          <a:p>
            <a:pPr algn="ctr"/>
            <a:r>
              <a:rPr lang="fr-FR" sz="2400" dirty="0"/>
              <a:t>Rodolphe</a:t>
            </a:r>
            <a:endParaRPr lang="el-GR" sz="2400" dirty="0"/>
          </a:p>
        </p:txBody>
      </p:sp>
      <p:sp>
        <p:nvSpPr>
          <p:cNvPr id="17" name="Ορθογώνιο: Στρογγύλεμα γωνιών 16">
            <a:extLst>
              <a:ext uri="{FF2B5EF4-FFF2-40B4-BE49-F238E27FC236}">
                <a16:creationId xmlns:a16="http://schemas.microsoft.com/office/drawing/2014/main" id="{06AD02CE-32D4-75CF-14A5-1155CA1FC57A}"/>
              </a:ext>
            </a:extLst>
          </p:cNvPr>
          <p:cNvSpPr/>
          <p:nvPr/>
        </p:nvSpPr>
        <p:spPr>
          <a:xfrm>
            <a:off x="7377033" y="3001739"/>
            <a:ext cx="1865546" cy="713600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FF0000"/>
                </a:solidFill>
              </a:rPr>
              <a:t>Ma</a:t>
            </a:r>
            <a:r>
              <a:rPr lang="fr-FR" sz="2400" dirty="0"/>
              <a:t> mère</a:t>
            </a:r>
          </a:p>
          <a:p>
            <a:pPr algn="ctr"/>
            <a:r>
              <a:rPr lang="fr-FR" sz="2400" dirty="0"/>
              <a:t>Gigi</a:t>
            </a:r>
            <a:endParaRPr lang="el-GR" sz="2400" dirty="0"/>
          </a:p>
        </p:txBody>
      </p:sp>
      <p:sp>
        <p:nvSpPr>
          <p:cNvPr id="19" name="Ορθογώνιο: Στρογγύλεμα γωνιών 18">
            <a:extLst>
              <a:ext uri="{FF2B5EF4-FFF2-40B4-BE49-F238E27FC236}">
                <a16:creationId xmlns:a16="http://schemas.microsoft.com/office/drawing/2014/main" id="{3B96DB0F-26FD-6C92-F2BD-1C28859B7AAC}"/>
              </a:ext>
            </a:extLst>
          </p:cNvPr>
          <p:cNvSpPr/>
          <p:nvPr/>
        </p:nvSpPr>
        <p:spPr>
          <a:xfrm>
            <a:off x="8810905" y="5898773"/>
            <a:ext cx="1656671" cy="713600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FF0000"/>
                </a:solidFill>
              </a:rPr>
              <a:t>Mon </a:t>
            </a:r>
            <a:r>
              <a:rPr lang="fr-FR" sz="2400" dirty="0"/>
              <a:t>frère</a:t>
            </a:r>
          </a:p>
          <a:p>
            <a:pPr algn="ctr"/>
            <a:r>
              <a:rPr lang="fr-FR" sz="2400" dirty="0"/>
              <a:t>Quentin</a:t>
            </a:r>
            <a:endParaRPr lang="el-GR" sz="2400" dirty="0"/>
          </a:p>
        </p:txBody>
      </p:sp>
      <p:sp>
        <p:nvSpPr>
          <p:cNvPr id="20" name="Ορθογώνιο: Στρογγύλεμα γωνιών 19">
            <a:extLst>
              <a:ext uri="{FF2B5EF4-FFF2-40B4-BE49-F238E27FC236}">
                <a16:creationId xmlns:a16="http://schemas.microsoft.com/office/drawing/2014/main" id="{804CF7CF-9757-6EDD-85F9-6208CA96B946}"/>
              </a:ext>
            </a:extLst>
          </p:cNvPr>
          <p:cNvSpPr/>
          <p:nvPr/>
        </p:nvSpPr>
        <p:spPr>
          <a:xfrm>
            <a:off x="4345654" y="3982473"/>
            <a:ext cx="2006600" cy="713600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FF0000"/>
                </a:solidFill>
              </a:rPr>
              <a:t>Ma</a:t>
            </a:r>
            <a:r>
              <a:rPr lang="fr-FR" sz="2400" dirty="0"/>
              <a:t> famille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B6BD539-1205-3B9D-2D16-37D5D8F6B23F}"/>
              </a:ext>
            </a:extLst>
          </p:cNvPr>
          <p:cNvSpPr txBox="1"/>
          <p:nvPr/>
        </p:nvSpPr>
        <p:spPr>
          <a:xfrm>
            <a:off x="698115" y="1697775"/>
            <a:ext cx="7894400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300" b="1" kern="0" dirty="0">
                <a:solidFill>
                  <a:schemeClr val="dk2"/>
                </a:solidFill>
                <a:latin typeface="Raleway"/>
                <a:sym typeface="Raleway"/>
              </a:rPr>
              <a:t>Paula parle de sa famille</a:t>
            </a:r>
            <a:endParaRPr lang="el-GR" sz="2000" dirty="0"/>
          </a:p>
        </p:txBody>
      </p:sp>
      <p:sp>
        <p:nvSpPr>
          <p:cNvPr id="3" name="Φυσαλίδα ομιλίας: Έλλειψη 2">
            <a:extLst>
              <a:ext uri="{FF2B5EF4-FFF2-40B4-BE49-F238E27FC236}">
                <a16:creationId xmlns:a16="http://schemas.microsoft.com/office/drawing/2014/main" id="{80C24FA9-441E-EB0C-0E49-68F850D0D23E}"/>
              </a:ext>
            </a:extLst>
          </p:cNvPr>
          <p:cNvSpPr/>
          <p:nvPr/>
        </p:nvSpPr>
        <p:spPr>
          <a:xfrm>
            <a:off x="1109570" y="2693968"/>
            <a:ext cx="2621046" cy="1592205"/>
          </a:xfrm>
          <a:prstGeom prst="wedgeEllipse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Voilà </a:t>
            </a:r>
            <a:r>
              <a:rPr lang="fr-FR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</a:t>
            </a:r>
            <a:r>
              <a:rPr lang="fr-FR" dirty="0"/>
              <a:t> famille! La famille Bélier.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428929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694C660-E14E-AD62-80FA-061252007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200" y="880535"/>
            <a:ext cx="10251600" cy="713600"/>
          </a:xfrm>
        </p:spPr>
        <p:txBody>
          <a:bodyPr>
            <a:normAutofit fontScale="90000"/>
          </a:bodyPr>
          <a:lstStyle/>
          <a:p>
            <a:r>
              <a:rPr lang="fr-FR" dirty="0"/>
              <a:t>Grammaire </a:t>
            </a:r>
            <a:br>
              <a:rPr lang="fr-FR" dirty="0"/>
            </a:br>
            <a:endParaRPr lang="el-GR" sz="2000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D8D59EEB-46EF-46DC-2B59-0699C51A6B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21" t="14000" r="63755" b="40133"/>
          <a:stretch/>
        </p:blipFill>
        <p:spPr>
          <a:xfrm flipH="1">
            <a:off x="530012" y="4208025"/>
            <a:ext cx="1588845" cy="1904400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3383C45C-C3AC-A10A-739A-0C67E1A118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977" y="1013445"/>
            <a:ext cx="1743790" cy="1904400"/>
          </a:xfrm>
          <a:prstGeom prst="rect">
            <a:avLst/>
          </a:prstGeom>
        </p:spPr>
      </p:pic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CF7BF042-D109-961F-831B-4851E67B4B7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810"/>
          <a:stretch/>
        </p:blipFill>
        <p:spPr>
          <a:xfrm>
            <a:off x="3524055" y="2159239"/>
            <a:ext cx="3700702" cy="1904400"/>
          </a:xfrm>
          <a:prstGeom prst="rect">
            <a:avLst/>
          </a:prstGeom>
        </p:spPr>
      </p:pic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DA1965EB-5F6B-3696-7AAC-6D6FAA86C7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506" y="1013445"/>
            <a:ext cx="2006600" cy="1905000"/>
          </a:xfrm>
          <a:prstGeom prst="rect">
            <a:avLst/>
          </a:prstGeom>
        </p:spPr>
      </p:pic>
      <p:pic>
        <p:nvPicPr>
          <p:cNvPr id="15" name="Εικόνα 14">
            <a:extLst>
              <a:ext uri="{FF2B5EF4-FFF2-40B4-BE49-F238E27FC236}">
                <a16:creationId xmlns:a16="http://schemas.microsoft.com/office/drawing/2014/main" id="{62568900-38FD-1207-EB25-302DBEC1E14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515" y="3810522"/>
            <a:ext cx="1905000" cy="1905000"/>
          </a:xfrm>
          <a:prstGeom prst="rect">
            <a:avLst/>
          </a:prstGeom>
        </p:spPr>
      </p:pic>
      <p:sp>
        <p:nvSpPr>
          <p:cNvPr id="16" name="Ορθογώνιο: Στρογγύλεμα γωνιών 15">
            <a:extLst>
              <a:ext uri="{FF2B5EF4-FFF2-40B4-BE49-F238E27FC236}">
                <a16:creationId xmlns:a16="http://schemas.microsoft.com/office/drawing/2014/main" id="{919DD34B-4577-7089-6049-66DE996BF275}"/>
              </a:ext>
            </a:extLst>
          </p:cNvPr>
          <p:cNvSpPr/>
          <p:nvPr/>
        </p:nvSpPr>
        <p:spPr>
          <a:xfrm>
            <a:off x="9595681" y="2957705"/>
            <a:ext cx="1743790" cy="713600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FF0000"/>
                </a:solidFill>
              </a:rPr>
              <a:t>Mon</a:t>
            </a:r>
            <a:r>
              <a:rPr lang="fr-FR" sz="2400" dirty="0"/>
              <a:t> père</a:t>
            </a:r>
          </a:p>
          <a:p>
            <a:pPr algn="ctr"/>
            <a:r>
              <a:rPr lang="fr-FR" sz="2400" dirty="0"/>
              <a:t>Rodolphe</a:t>
            </a:r>
            <a:endParaRPr lang="el-GR" sz="2400" dirty="0"/>
          </a:p>
        </p:txBody>
      </p:sp>
      <p:sp>
        <p:nvSpPr>
          <p:cNvPr id="17" name="Ορθογώνιο: Στρογγύλεμα γωνιών 16">
            <a:extLst>
              <a:ext uri="{FF2B5EF4-FFF2-40B4-BE49-F238E27FC236}">
                <a16:creationId xmlns:a16="http://schemas.microsoft.com/office/drawing/2014/main" id="{06AD02CE-32D4-75CF-14A5-1155CA1FC57A}"/>
              </a:ext>
            </a:extLst>
          </p:cNvPr>
          <p:cNvSpPr/>
          <p:nvPr/>
        </p:nvSpPr>
        <p:spPr>
          <a:xfrm>
            <a:off x="7377033" y="3001739"/>
            <a:ext cx="1865546" cy="713600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FF0000"/>
                </a:solidFill>
              </a:rPr>
              <a:t>Ma</a:t>
            </a:r>
            <a:r>
              <a:rPr lang="fr-FR" sz="2400" dirty="0"/>
              <a:t> mère</a:t>
            </a:r>
          </a:p>
          <a:p>
            <a:pPr algn="ctr"/>
            <a:r>
              <a:rPr lang="fr-FR" sz="2400" dirty="0"/>
              <a:t>Gigi</a:t>
            </a:r>
            <a:endParaRPr lang="el-GR" sz="2400" dirty="0"/>
          </a:p>
        </p:txBody>
      </p:sp>
      <p:sp>
        <p:nvSpPr>
          <p:cNvPr id="19" name="Ορθογώνιο: Στρογγύλεμα γωνιών 18">
            <a:extLst>
              <a:ext uri="{FF2B5EF4-FFF2-40B4-BE49-F238E27FC236}">
                <a16:creationId xmlns:a16="http://schemas.microsoft.com/office/drawing/2014/main" id="{3B96DB0F-26FD-6C92-F2BD-1C28859B7AAC}"/>
              </a:ext>
            </a:extLst>
          </p:cNvPr>
          <p:cNvSpPr/>
          <p:nvPr/>
        </p:nvSpPr>
        <p:spPr>
          <a:xfrm>
            <a:off x="8810905" y="5857610"/>
            <a:ext cx="1656671" cy="713600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FF0000"/>
                </a:solidFill>
              </a:rPr>
              <a:t>Ma </a:t>
            </a:r>
            <a:r>
              <a:rPr lang="fr-FR" sz="2400" dirty="0"/>
              <a:t>frère</a:t>
            </a:r>
          </a:p>
          <a:p>
            <a:pPr algn="ctr"/>
            <a:r>
              <a:rPr lang="fr-FR" sz="2400" dirty="0"/>
              <a:t>Paula</a:t>
            </a:r>
            <a:endParaRPr lang="el-GR" sz="2400" dirty="0"/>
          </a:p>
        </p:txBody>
      </p:sp>
      <p:sp>
        <p:nvSpPr>
          <p:cNvPr id="20" name="Ορθογώνιο: Στρογγύλεμα γωνιών 19">
            <a:extLst>
              <a:ext uri="{FF2B5EF4-FFF2-40B4-BE49-F238E27FC236}">
                <a16:creationId xmlns:a16="http://schemas.microsoft.com/office/drawing/2014/main" id="{804CF7CF-9757-6EDD-85F9-6208CA96B946}"/>
              </a:ext>
            </a:extLst>
          </p:cNvPr>
          <p:cNvSpPr/>
          <p:nvPr/>
        </p:nvSpPr>
        <p:spPr>
          <a:xfrm>
            <a:off x="4345654" y="3982473"/>
            <a:ext cx="2006600" cy="713600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FF0000"/>
                </a:solidFill>
              </a:rPr>
              <a:t>Ma</a:t>
            </a:r>
            <a:r>
              <a:rPr lang="fr-FR" sz="2400" dirty="0"/>
              <a:t> famille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B6BD539-1205-3B9D-2D16-37D5D8F6B23F}"/>
              </a:ext>
            </a:extLst>
          </p:cNvPr>
          <p:cNvSpPr txBox="1"/>
          <p:nvPr/>
        </p:nvSpPr>
        <p:spPr>
          <a:xfrm>
            <a:off x="698115" y="1697775"/>
            <a:ext cx="7894400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300" b="1" kern="0" dirty="0">
                <a:solidFill>
                  <a:schemeClr val="dk2"/>
                </a:solidFill>
                <a:latin typeface="Raleway"/>
                <a:sym typeface="Raleway"/>
              </a:rPr>
              <a:t>Quentin parle de sa famille</a:t>
            </a:r>
            <a:endParaRPr lang="el-GR" sz="2000" dirty="0"/>
          </a:p>
        </p:txBody>
      </p:sp>
      <p:sp>
        <p:nvSpPr>
          <p:cNvPr id="3" name="Φυσαλίδα ομιλίας: Έλλειψη 2">
            <a:extLst>
              <a:ext uri="{FF2B5EF4-FFF2-40B4-BE49-F238E27FC236}">
                <a16:creationId xmlns:a16="http://schemas.microsoft.com/office/drawing/2014/main" id="{80C24FA9-441E-EB0C-0E49-68F850D0D23E}"/>
              </a:ext>
            </a:extLst>
          </p:cNvPr>
          <p:cNvSpPr/>
          <p:nvPr/>
        </p:nvSpPr>
        <p:spPr>
          <a:xfrm>
            <a:off x="1109570" y="2693968"/>
            <a:ext cx="2621046" cy="1592205"/>
          </a:xfrm>
          <a:prstGeom prst="wedgeEllipse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Voilà </a:t>
            </a:r>
            <a:r>
              <a:rPr lang="fr-FR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</a:t>
            </a:r>
            <a:r>
              <a:rPr lang="fr-FR" dirty="0"/>
              <a:t> famille! La famille Bélier.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481126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71"/>
          <p:cNvPicPr>
            <a:picLocks noChangeAspect="1"/>
          </p:cNvPicPr>
          <p:nvPr/>
        </p:nvPicPr>
        <p:blipFill>
          <a:blip r:embed="rId3"/>
          <a:srcRect b="39755"/>
          <a:stretch>
            <a:fillRect/>
          </a:stretch>
        </p:blipFill>
        <p:spPr>
          <a:xfrm>
            <a:off x="891594" y="1849642"/>
            <a:ext cx="10408816" cy="4908041"/>
          </a:xfrm>
          <a:prstGeom prst="rect">
            <a:avLst/>
          </a:prstGeom>
          <a:noFill/>
          <a:ln w="9528" cap="flat">
            <a:solidFill>
              <a:srgbClr val="000000"/>
            </a:solidFill>
            <a:prstDash val="solid"/>
            <a:miter/>
          </a:ln>
        </p:spPr>
      </p:pic>
      <p:sp>
        <p:nvSpPr>
          <p:cNvPr id="3" name="Στρογγύλεμα της γωνίας της ίδιας πλευράς του ορθογωνίου 1"/>
          <p:cNvSpPr/>
          <p:nvPr/>
        </p:nvSpPr>
        <p:spPr>
          <a:xfrm>
            <a:off x="501069" y="1023344"/>
            <a:ext cx="10408816" cy="550865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val 16667"/>
              <a:gd name="f8" fmla="abs f3"/>
              <a:gd name="f9" fmla="abs f4"/>
              <a:gd name="f10" fmla="abs f5"/>
              <a:gd name="f11" fmla="?: f8 f3 1"/>
              <a:gd name="f12" fmla="?: f9 f4 1"/>
              <a:gd name="f13" fmla="?: f10 f5 1"/>
              <a:gd name="f14" fmla="*/ f11 1 21600"/>
              <a:gd name="f15" fmla="*/ f12 1 21600"/>
              <a:gd name="f16" fmla="*/ 21600 f11 1"/>
              <a:gd name="f17" fmla="*/ 21600 f12 1"/>
              <a:gd name="f18" fmla="min f15 f14"/>
              <a:gd name="f19" fmla="*/ f16 1 f13"/>
              <a:gd name="f20" fmla="*/ f17 1 f13"/>
              <a:gd name="f21" fmla="val f19"/>
              <a:gd name="f22" fmla="val f20"/>
              <a:gd name="f23" fmla="*/ f6 f18 1"/>
              <a:gd name="f24" fmla="+- f22 0 f6"/>
              <a:gd name="f25" fmla="+- f21 0 f6"/>
              <a:gd name="f26" fmla="*/ f21 f18 1"/>
              <a:gd name="f27" fmla="*/ f22 f18 1"/>
              <a:gd name="f28" fmla="min f25 f24"/>
              <a:gd name="f29" fmla="*/ f28 f7 1"/>
              <a:gd name="f30" fmla="*/ f28 f6 1"/>
              <a:gd name="f31" fmla="*/ f29 1 100000"/>
              <a:gd name="f32" fmla="*/ f30 1 100000"/>
              <a:gd name="f33" fmla="+- f21 0 f31"/>
              <a:gd name="f34" fmla="+- f22 0 f32"/>
              <a:gd name="f35" fmla="+- f31 0 f32"/>
              <a:gd name="f36" fmla="*/ f31 29289 1"/>
              <a:gd name="f37" fmla="*/ f32 29289 1"/>
              <a:gd name="f38" fmla="*/ f31 f18 1"/>
              <a:gd name="f39" fmla="*/ f32 f18 1"/>
              <a:gd name="f40" fmla="*/ f36 1 100000"/>
              <a:gd name="f41" fmla="*/ f37 1 100000"/>
              <a:gd name="f42" fmla="*/ f33 f18 1"/>
              <a:gd name="f43" fmla="*/ f34 f18 1"/>
              <a:gd name="f44" fmla="?: f35 f40 f41"/>
              <a:gd name="f45" fmla="+- f22 0 f41"/>
              <a:gd name="f46" fmla="*/ f40 f18 1"/>
              <a:gd name="f47" fmla="+- f21 0 f44"/>
              <a:gd name="f48" fmla="*/ f44 f18 1"/>
              <a:gd name="f49" fmla="*/ f45 f18 1"/>
              <a:gd name="f50" fmla="*/ f47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8" t="f46" r="f50" b="f49"/>
            <a:pathLst>
              <a:path>
                <a:moveTo>
                  <a:pt x="f38" y="f23"/>
                </a:moveTo>
                <a:lnTo>
                  <a:pt x="f42" y="f23"/>
                </a:lnTo>
                <a:arcTo wR="f38" hR="f38" stAng="f2" swAng="f1"/>
                <a:lnTo>
                  <a:pt x="f26" y="f43"/>
                </a:lnTo>
                <a:arcTo wR="f39" hR="f39" stAng="f6" swAng="f1"/>
                <a:lnTo>
                  <a:pt x="f39" y="f27"/>
                </a:lnTo>
                <a:arcTo wR="f39" hR="f39" stAng="f1" swAng="f1"/>
                <a:lnTo>
                  <a:pt x="f23" y="f38"/>
                </a:lnTo>
                <a:arcTo wR="f38" hR="f38" stAng="f0" swAng="f1"/>
                <a:close/>
              </a:path>
            </a:pathLst>
          </a:cu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200" b="0" i="0" u="none" strike="noStrike" kern="1200" cap="none" spc="0" baseline="0" dirty="0">
                <a:solidFill>
                  <a:srgbClr val="000000"/>
                </a:solidFill>
                <a:uFillTx/>
              </a:rPr>
              <a:t>Tu écris un message à ton ami(e) ……………………. Tu présente</a:t>
            </a:r>
            <a:r>
              <a:rPr lang="fr-FR" sz="2200" dirty="0">
                <a:solidFill>
                  <a:srgbClr val="000000"/>
                </a:solidFill>
              </a:rPr>
              <a:t>s </a:t>
            </a:r>
            <a:r>
              <a:rPr lang="fr-FR" sz="2200" b="0" i="0" u="none" strike="noStrike" kern="1200" cap="none" spc="0" baseline="0" dirty="0">
                <a:solidFill>
                  <a:srgbClr val="000000"/>
                </a:solidFill>
                <a:uFillTx/>
              </a:rPr>
              <a:t>ta famille</a:t>
            </a:r>
            <a:r>
              <a:rPr lang="fr-FR" sz="2400" b="0" i="0" u="none" strike="noStrike" kern="1200" cap="none" spc="0" baseline="0" dirty="0">
                <a:solidFill>
                  <a:srgbClr val="000000"/>
                </a:solidFill>
                <a:uFillTx/>
                <a:latin typeface="Imprint MT Shadow" pitchFamily="82"/>
              </a:rPr>
              <a:t>.</a:t>
            </a:r>
            <a:endParaRPr lang="el-GR" sz="24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" name="Τίτλος 1">
            <a:extLst>
              <a:ext uri="{FF2B5EF4-FFF2-40B4-BE49-F238E27FC236}">
                <a16:creationId xmlns:a16="http://schemas.microsoft.com/office/drawing/2014/main" id="{4EF87DD3-E73C-5DC6-D2D3-68F3D7D99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1594" y="528828"/>
            <a:ext cx="10251600" cy="713600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fr-FR" dirty="0"/>
              <a:t>Production écrite</a:t>
            </a:r>
            <a:br>
              <a:rPr lang="fr-FR" dirty="0"/>
            </a:br>
            <a:endParaRPr lang="el-GR" sz="2000" dirty="0"/>
          </a:p>
        </p:txBody>
      </p:sp>
    </p:spTree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 txBox="1"/>
          <p:nvPr/>
        </p:nvSpPr>
        <p:spPr>
          <a:xfrm>
            <a:off x="761998" y="1028700"/>
            <a:ext cx="6200777" cy="249555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100" b="1" kern="0" dirty="0">
                <a:solidFill>
                  <a:srgbClr val="1A1A1A"/>
                </a:solidFill>
                <a:latin typeface="Raleway"/>
              </a:rPr>
              <a:t>Activité finale: Production orale</a:t>
            </a: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3100" b="1" kern="0" dirty="0">
              <a:solidFill>
                <a:srgbClr val="1A1A1A"/>
              </a:solidFill>
              <a:latin typeface="Raleway"/>
            </a:endParaRP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400" dirty="0">
                <a:solidFill>
                  <a:schemeClr val="accent5">
                    <a:lumMod val="75000"/>
                  </a:schemeClr>
                </a:solidFill>
              </a:rPr>
              <a:t>Tu parles à un camarade quand                     la musique s’arrête.</a:t>
            </a:r>
            <a:endParaRPr lang="el-GR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Ορθογώνιο 6"/>
          <p:cNvSpPr/>
          <p:nvPr/>
        </p:nvSpPr>
        <p:spPr>
          <a:xfrm>
            <a:off x="6424623" y="1485158"/>
            <a:ext cx="4831552" cy="5064642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w="57150" cap="flat">
            <a:solidFill>
              <a:srgbClr val="70AD47"/>
            </a:solidFill>
            <a:prstDash val="solid"/>
            <a:miter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342900" marR="0" lvl="0" indent="-34290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MX" sz="2400" b="0" i="0" u="none" strike="noStrike" kern="1200" cap="none" spc="0" baseline="0" dirty="0">
                <a:solidFill>
                  <a:srgbClr val="000000"/>
                </a:solidFill>
                <a:uFillTx/>
                <a:latin typeface="Imprint MT Shadow" pitchFamily="82"/>
              </a:rPr>
              <a:t>Dessinez votre famille.</a:t>
            </a:r>
          </a:p>
          <a:p>
            <a:pPr marL="342900" marR="0" lvl="0" indent="-34290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MX" sz="2400" b="0" i="0" u="none" strike="noStrike" kern="1200" cap="none" spc="0" baseline="0" dirty="0">
                <a:solidFill>
                  <a:srgbClr val="000000"/>
                </a:solidFill>
                <a:uFillTx/>
                <a:latin typeface="Imprint MT Shadow" pitchFamily="82"/>
              </a:rPr>
              <a:t>Levez-vous!</a:t>
            </a:r>
          </a:p>
          <a:p>
            <a:pPr marL="342900" marR="0" lvl="0" indent="-34290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MX" sz="2400" b="0" i="0" u="none" strike="noStrike" kern="1200" cap="none" spc="0" baseline="0" dirty="0">
                <a:solidFill>
                  <a:srgbClr val="000000"/>
                </a:solidFill>
                <a:uFillTx/>
                <a:latin typeface="Imprint MT Shadow" pitchFamily="82"/>
              </a:rPr>
              <a:t>Marchez si vous écoutez la musique!</a:t>
            </a:r>
          </a:p>
          <a:p>
            <a:pPr marL="342900" marR="0" lvl="0" indent="-34290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MX" sz="2400" b="0" i="0" u="none" strike="noStrike" kern="1200" cap="none" spc="0" baseline="0" dirty="0">
                <a:solidFill>
                  <a:srgbClr val="000000"/>
                </a:solidFill>
                <a:uFillTx/>
                <a:latin typeface="Imprint MT Shadow" pitchFamily="82"/>
              </a:rPr>
              <a:t>Présentez votre famille à votre voisin ou voisine quand la musique s’arrête.</a:t>
            </a:r>
          </a:p>
          <a:p>
            <a:pPr marL="0" marR="0" lvl="0" indent="0" algn="ctr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MX" sz="2400" b="0" i="0" u="none" strike="noStrike" kern="1200" cap="none" spc="0" baseline="0" dirty="0">
                <a:solidFill>
                  <a:srgbClr val="FF0000"/>
                </a:solidFill>
                <a:uFillTx/>
                <a:latin typeface="Imprint MT Shadow" pitchFamily="82"/>
              </a:rPr>
              <a:t>BRAVO!</a:t>
            </a:r>
          </a:p>
          <a:p>
            <a:pPr marL="342900" marR="0" lvl="0" indent="-34290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5" name="louane je vole">
            <a:hlinkClick r:id="" action="ppaction://media"/>
            <a:extLst>
              <a:ext uri="{FF2B5EF4-FFF2-40B4-BE49-F238E27FC236}">
                <a16:creationId xmlns:a16="http://schemas.microsoft.com/office/drawing/2014/main" id="{866D28E1-334E-B584-B0B0-6284FA336A6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09296" y="4207310"/>
            <a:ext cx="487363" cy="48736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8680D23-645B-70BA-7017-2F687C612C69}"/>
              </a:ext>
            </a:extLst>
          </p:cNvPr>
          <p:cNvSpPr txBox="1"/>
          <p:nvPr/>
        </p:nvSpPr>
        <p:spPr>
          <a:xfrm>
            <a:off x="761998" y="4017479"/>
            <a:ext cx="437769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400" dirty="0">
                <a:solidFill>
                  <a:srgbClr val="009E47"/>
                </a:solidFill>
                <a:latin typeface="Imprint MT Shadow" pitchFamily="82"/>
              </a:rPr>
              <a:t>Musique pour l’activité </a:t>
            </a:r>
          </a:p>
          <a:p>
            <a:r>
              <a:rPr lang="es-MX" sz="2400" dirty="0">
                <a:solidFill>
                  <a:srgbClr val="009E47"/>
                </a:solidFill>
                <a:latin typeface="Imprint MT Shadow" pitchFamily="82"/>
              </a:rPr>
              <a:t>de production orale</a:t>
            </a:r>
            <a:r>
              <a:rPr lang="es-MX" dirty="0"/>
              <a:t>. 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463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DAB2B65-C996-7306-927B-9120FD1E9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200" y="833640"/>
            <a:ext cx="10251600" cy="713600"/>
          </a:xfrm>
        </p:spPr>
        <p:txBody>
          <a:bodyPr/>
          <a:lstStyle/>
          <a:p>
            <a:r>
              <a:rPr lang="fr-FR" dirty="0"/>
              <a:t>Tâche finale: Une famille insolite</a:t>
            </a:r>
            <a:endParaRPr lang="el-GR" dirty="0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061C1FF7-C7C9-C211-636A-772B807A55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0320" y="1362264"/>
            <a:ext cx="7315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el-GR" sz="2800" b="1" dirty="0">
                <a:solidFill>
                  <a:srgbClr val="FF0000"/>
                </a:solidFill>
                <a:latin typeface="Gill Sans MT" panose="020B0502020104020203" pitchFamily="34" charset="0"/>
              </a:rPr>
              <a:t>Félix</a:t>
            </a:r>
            <a:r>
              <a:rPr lang="fr-FR" altLang="el-GR" b="1" dirty="0">
                <a:solidFill>
                  <a:srgbClr val="FF0000"/>
                </a:solidFill>
                <a:latin typeface="Gill Sans MT" panose="020B0502020104020203" pitchFamily="34" charset="0"/>
              </a:rPr>
              <a:t>, reporter blogueur présente la famille Bélier!</a:t>
            </a:r>
            <a:endParaRPr lang="fr-FR" altLang="el-GR" b="1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3BAE6F8A-39D6-1114-A460-0CC77724C3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77" t="12000" b="5481"/>
          <a:stretch/>
        </p:blipFill>
        <p:spPr>
          <a:xfrm>
            <a:off x="0" y="1881377"/>
            <a:ext cx="2393472" cy="4932000"/>
          </a:xfrm>
          <a:prstGeom prst="rect">
            <a:avLst/>
          </a:prstGeom>
        </p:spPr>
      </p:pic>
      <p:sp>
        <p:nvSpPr>
          <p:cNvPr id="10" name="Φυσαλίδα ομιλίας: Έλλειψη 9">
            <a:extLst>
              <a:ext uri="{FF2B5EF4-FFF2-40B4-BE49-F238E27FC236}">
                <a16:creationId xmlns:a16="http://schemas.microsoft.com/office/drawing/2014/main" id="{4B671328-6878-50E0-D1F3-0245B56AEB73}"/>
              </a:ext>
            </a:extLst>
          </p:cNvPr>
          <p:cNvSpPr/>
          <p:nvPr/>
        </p:nvSpPr>
        <p:spPr>
          <a:xfrm>
            <a:off x="1926509" y="1971040"/>
            <a:ext cx="2022555" cy="1134696"/>
          </a:xfrm>
          <a:prstGeom prst="wedgeEllipseCallout">
            <a:avLst>
              <a:gd name="adj1" fmla="val -51602"/>
              <a:gd name="adj2" fmla="val 58918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Comment tu t’appelles?</a:t>
            </a:r>
            <a:endParaRPr lang="el-GR" dirty="0"/>
          </a:p>
        </p:txBody>
      </p:sp>
      <p:pic>
        <p:nvPicPr>
          <p:cNvPr id="14" name="Εικόνα 13">
            <a:extLst>
              <a:ext uri="{FF2B5EF4-FFF2-40B4-BE49-F238E27FC236}">
                <a16:creationId xmlns:a16="http://schemas.microsoft.com/office/drawing/2014/main" id="{B5C8FD70-DC21-92DB-5192-30ED9005945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33"/>
          <a:stretch/>
        </p:blipFill>
        <p:spPr>
          <a:xfrm>
            <a:off x="4495876" y="1971040"/>
            <a:ext cx="6846503" cy="44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104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>
            <a:extLst>
              <a:ext uri="{FF2B5EF4-FFF2-40B4-BE49-F238E27FC236}">
                <a16:creationId xmlns:a16="http://schemas.microsoft.com/office/drawing/2014/main" id="{061C1FF7-C7C9-C211-636A-772B807A55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39" y="855162"/>
            <a:ext cx="7315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el-GR" sz="2800" b="1" dirty="0">
                <a:solidFill>
                  <a:srgbClr val="FF0000"/>
                </a:solidFill>
                <a:latin typeface="Gill Sans MT" panose="020B0502020104020203" pitchFamily="34" charset="0"/>
              </a:rPr>
              <a:t>Félix</a:t>
            </a:r>
            <a:r>
              <a:rPr lang="fr-FR" altLang="el-GR" b="1" dirty="0">
                <a:solidFill>
                  <a:srgbClr val="FF0000"/>
                </a:solidFill>
                <a:latin typeface="Gill Sans MT" panose="020B0502020104020203" pitchFamily="34" charset="0"/>
              </a:rPr>
              <a:t>, reporter blogueur présente la famille Bélier!</a:t>
            </a:r>
            <a:endParaRPr lang="fr-FR" altLang="el-GR" b="1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3BAE6F8A-39D6-1114-A460-0CC77724C3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77" t="12000" b="5481"/>
          <a:stretch/>
        </p:blipFill>
        <p:spPr>
          <a:xfrm>
            <a:off x="0" y="1881377"/>
            <a:ext cx="2393472" cy="4932000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55CB442F-C63D-C238-D8F3-159E9906ED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516" y="2176790"/>
            <a:ext cx="6692715" cy="4464000"/>
          </a:xfrm>
          <a:prstGeom prst="rect">
            <a:avLst/>
          </a:prstGeom>
        </p:spPr>
      </p:pic>
      <p:sp>
        <p:nvSpPr>
          <p:cNvPr id="10" name="Φυσαλίδα ομιλίας: Έλλειψη 9">
            <a:extLst>
              <a:ext uri="{FF2B5EF4-FFF2-40B4-BE49-F238E27FC236}">
                <a16:creationId xmlns:a16="http://schemas.microsoft.com/office/drawing/2014/main" id="{4B671328-6878-50E0-D1F3-0245B56AEB73}"/>
              </a:ext>
            </a:extLst>
          </p:cNvPr>
          <p:cNvSpPr/>
          <p:nvPr/>
        </p:nvSpPr>
        <p:spPr>
          <a:xfrm>
            <a:off x="1953445" y="1527693"/>
            <a:ext cx="2022555" cy="1134696"/>
          </a:xfrm>
          <a:prstGeom prst="wedgeEllipseCallout">
            <a:avLst>
              <a:gd name="adj1" fmla="val -51602"/>
              <a:gd name="adj2" fmla="val 58918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Tu aimes la musique?</a:t>
            </a:r>
            <a:endParaRPr lang="el-GR" dirty="0"/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B01DA47D-C90F-970E-F99A-C8D45602E0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783" y="217210"/>
            <a:ext cx="5229378" cy="294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754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DAB2B65-C996-7306-927B-9120FD1E9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200" y="833640"/>
            <a:ext cx="10251600" cy="713600"/>
          </a:xfrm>
        </p:spPr>
        <p:txBody>
          <a:bodyPr/>
          <a:lstStyle/>
          <a:p>
            <a:r>
              <a:rPr lang="fr-FR" dirty="0"/>
              <a:t>Tâche finale: Une famille insolite</a:t>
            </a:r>
            <a:endParaRPr lang="el-GR" dirty="0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061C1FF7-C7C9-C211-636A-772B807A55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0320" y="1362264"/>
            <a:ext cx="7315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el-GR" sz="2800" b="1" dirty="0">
                <a:solidFill>
                  <a:srgbClr val="FF0000"/>
                </a:solidFill>
                <a:latin typeface="Gill Sans MT" panose="020B0502020104020203" pitchFamily="34" charset="0"/>
              </a:rPr>
              <a:t>Félix</a:t>
            </a:r>
            <a:r>
              <a:rPr lang="fr-FR" altLang="el-GR" b="1" dirty="0">
                <a:solidFill>
                  <a:srgbClr val="FF0000"/>
                </a:solidFill>
                <a:latin typeface="Gill Sans MT" panose="020B0502020104020203" pitchFamily="34" charset="0"/>
              </a:rPr>
              <a:t>, reporter blogueur présente la famille Bélier!</a:t>
            </a:r>
            <a:endParaRPr lang="fr-FR" altLang="el-GR" b="1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3BAE6F8A-39D6-1114-A460-0CC77724C3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77" t="12000" b="5481"/>
          <a:stretch/>
        </p:blipFill>
        <p:spPr>
          <a:xfrm>
            <a:off x="0" y="1881377"/>
            <a:ext cx="2393472" cy="4932000"/>
          </a:xfrm>
          <a:prstGeom prst="rect">
            <a:avLst/>
          </a:prstGeom>
        </p:spPr>
      </p:pic>
      <p:sp>
        <p:nvSpPr>
          <p:cNvPr id="10" name="Φυσαλίδα ομιλίας: Έλλειψη 9">
            <a:extLst>
              <a:ext uri="{FF2B5EF4-FFF2-40B4-BE49-F238E27FC236}">
                <a16:creationId xmlns:a16="http://schemas.microsoft.com/office/drawing/2014/main" id="{4B671328-6878-50E0-D1F3-0245B56AEB73}"/>
              </a:ext>
            </a:extLst>
          </p:cNvPr>
          <p:cNvSpPr/>
          <p:nvPr/>
        </p:nvSpPr>
        <p:spPr>
          <a:xfrm>
            <a:off x="2099017" y="1972817"/>
            <a:ext cx="2202049" cy="1408547"/>
          </a:xfrm>
          <a:prstGeom prst="wedgeEllipseCallout">
            <a:avLst>
              <a:gd name="adj1" fmla="val -65444"/>
              <a:gd name="adj2" fmla="val 35475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Il y a combien de personnes dans ta famille?</a:t>
            </a:r>
            <a:endParaRPr lang="el-GR" dirty="0"/>
          </a:p>
        </p:txBody>
      </p:sp>
      <p:pic>
        <p:nvPicPr>
          <p:cNvPr id="14" name="Εικόνα 13">
            <a:extLst>
              <a:ext uri="{FF2B5EF4-FFF2-40B4-BE49-F238E27FC236}">
                <a16:creationId xmlns:a16="http://schemas.microsoft.com/office/drawing/2014/main" id="{3FD58BCC-4253-82CF-99AC-0C2DFE4D68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69135" y="1972817"/>
            <a:ext cx="6855865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08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DAB2B65-C996-7306-927B-9120FD1E9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200" y="833640"/>
            <a:ext cx="10251600" cy="713600"/>
          </a:xfrm>
        </p:spPr>
        <p:txBody>
          <a:bodyPr/>
          <a:lstStyle/>
          <a:p>
            <a:r>
              <a:rPr lang="fr-FR" dirty="0"/>
              <a:t>Tâche finale: Une famille insolite</a:t>
            </a:r>
            <a:endParaRPr lang="el-GR" dirty="0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061C1FF7-C7C9-C211-636A-772B807A55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0320" y="1362264"/>
            <a:ext cx="7315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el-GR" sz="2800" b="1" dirty="0">
                <a:solidFill>
                  <a:srgbClr val="FF0000"/>
                </a:solidFill>
                <a:latin typeface="Gill Sans MT" panose="020B0502020104020203" pitchFamily="34" charset="0"/>
              </a:rPr>
              <a:t>Félix</a:t>
            </a:r>
            <a:r>
              <a:rPr lang="fr-FR" altLang="el-GR" b="1" dirty="0">
                <a:solidFill>
                  <a:srgbClr val="FF0000"/>
                </a:solidFill>
                <a:latin typeface="Gill Sans MT" panose="020B0502020104020203" pitchFamily="34" charset="0"/>
              </a:rPr>
              <a:t>, reporter blogueur présente la famille Bélier!</a:t>
            </a:r>
            <a:endParaRPr lang="fr-FR" altLang="el-GR" b="1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3BAE6F8A-39D6-1114-A460-0CC77724C3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77" t="12000" b="5481"/>
          <a:stretch/>
        </p:blipFill>
        <p:spPr>
          <a:xfrm>
            <a:off x="0" y="1881377"/>
            <a:ext cx="2393472" cy="4932000"/>
          </a:xfrm>
          <a:prstGeom prst="rect">
            <a:avLst/>
          </a:prstGeom>
        </p:spPr>
      </p:pic>
      <p:sp>
        <p:nvSpPr>
          <p:cNvPr id="10" name="Φυσαλίδα ομιλίας: Έλλειψη 9">
            <a:extLst>
              <a:ext uri="{FF2B5EF4-FFF2-40B4-BE49-F238E27FC236}">
                <a16:creationId xmlns:a16="http://schemas.microsoft.com/office/drawing/2014/main" id="{4B671328-6878-50E0-D1F3-0245B56AEB73}"/>
              </a:ext>
            </a:extLst>
          </p:cNvPr>
          <p:cNvSpPr/>
          <p:nvPr/>
        </p:nvSpPr>
        <p:spPr>
          <a:xfrm>
            <a:off x="1878884" y="1842653"/>
            <a:ext cx="2022555" cy="1134696"/>
          </a:xfrm>
          <a:prstGeom prst="wedgeEllipseCallout">
            <a:avLst>
              <a:gd name="adj1" fmla="val -51602"/>
              <a:gd name="adj2" fmla="val 58918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Il fait quoi, ton père?</a:t>
            </a:r>
          </a:p>
          <a:p>
            <a:pPr algn="ctr"/>
            <a:r>
              <a:rPr lang="fr-FR" dirty="0"/>
              <a:t>Et ta mère?</a:t>
            </a:r>
            <a:endParaRPr lang="el-GR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44ED98B9-D0A8-C624-90B6-B261892C2C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342" y="1994584"/>
            <a:ext cx="6710441" cy="4475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720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>
            <a:extLst>
              <a:ext uri="{FF2B5EF4-FFF2-40B4-BE49-F238E27FC236}">
                <a16:creationId xmlns:a16="http://schemas.microsoft.com/office/drawing/2014/main" id="{A03FF720-A69D-9118-D344-39C71F529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200" y="806346"/>
            <a:ext cx="10251600" cy="713600"/>
          </a:xfrm>
        </p:spPr>
        <p:txBody>
          <a:bodyPr/>
          <a:lstStyle/>
          <a:p>
            <a:r>
              <a:rPr lang="fr-FR" dirty="0"/>
              <a:t>Mise en situation</a:t>
            </a:r>
            <a:endParaRPr lang="el-GR" dirty="0"/>
          </a:p>
        </p:txBody>
      </p:sp>
      <p:sp>
        <p:nvSpPr>
          <p:cNvPr id="6" name="Θέση κειμένου 5">
            <a:extLst>
              <a:ext uri="{FF2B5EF4-FFF2-40B4-BE49-F238E27FC236}">
                <a16:creationId xmlns:a16="http://schemas.microsoft.com/office/drawing/2014/main" id="{7287E906-A438-5C48-0888-C02ADF8F14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4828" y="2242646"/>
            <a:ext cx="5201172" cy="3852000"/>
          </a:xfrm>
        </p:spPr>
        <p:txBody>
          <a:bodyPr>
            <a:normAutofit/>
          </a:bodyPr>
          <a:lstStyle/>
          <a:p>
            <a:pPr marL="194729" indent="0">
              <a:lnSpc>
                <a:spcPct val="100000"/>
              </a:lnSpc>
              <a:buNone/>
            </a:pPr>
            <a:r>
              <a:rPr lang="en-US" sz="2000" i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Observez</a:t>
            </a:r>
            <a:r>
              <a:rPr lang="en-US" sz="2000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fr-FR" sz="2000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attentivement</a:t>
            </a:r>
            <a:r>
              <a:rPr lang="en-US" sz="2000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l’image</a:t>
            </a:r>
            <a:r>
              <a:rPr lang="en-US" sz="2000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et </a:t>
            </a:r>
            <a:r>
              <a:rPr lang="en-US" sz="2000" i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répondez</a:t>
            </a:r>
            <a:endParaRPr lang="en-US" sz="2000" i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194729" indent="0">
              <a:lnSpc>
                <a:spcPct val="100000"/>
              </a:lnSpc>
              <a:buNone/>
            </a:pPr>
            <a:endParaRPr lang="en-US" sz="2000" i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200000"/>
              </a:lnSpc>
            </a:pPr>
            <a:r>
              <a:rPr lang="en-US" sz="2000" dirty="0"/>
              <a:t>À quoi </a:t>
            </a:r>
            <a:r>
              <a:rPr lang="en-US" sz="2000" dirty="0" err="1"/>
              <a:t>cette</a:t>
            </a:r>
            <a:r>
              <a:rPr lang="en-US" sz="2000" dirty="0"/>
              <a:t> image </a:t>
            </a:r>
            <a:r>
              <a:rPr lang="en-US" sz="2000" dirty="0" err="1"/>
              <a:t>vous</a:t>
            </a:r>
            <a:r>
              <a:rPr lang="en-US" sz="2000" dirty="0"/>
              <a:t> fait </a:t>
            </a:r>
            <a:r>
              <a:rPr lang="en-US" sz="2000" dirty="0" err="1"/>
              <a:t>penser</a:t>
            </a:r>
            <a:r>
              <a:rPr lang="en-US" sz="2000" dirty="0"/>
              <a:t>?</a:t>
            </a:r>
          </a:p>
          <a:p>
            <a:pPr marL="194729" indent="0">
              <a:lnSpc>
                <a:spcPct val="200000"/>
              </a:lnSpc>
              <a:buNone/>
            </a:pPr>
            <a:endParaRPr lang="en-US" sz="10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300" b="1" dirty="0">
                <a:solidFill>
                  <a:schemeClr val="dk2"/>
                </a:solidFill>
                <a:latin typeface="Raleway"/>
                <a:sym typeface="Raleway"/>
              </a:rPr>
              <a:t>Activité 2. Compréhension globale</a:t>
            </a:r>
            <a:endParaRPr lang="en-US" sz="2300" b="1" dirty="0">
              <a:solidFill>
                <a:schemeClr val="dk2"/>
              </a:solidFill>
              <a:latin typeface="Raleway"/>
              <a:sym typeface="Raleway"/>
            </a:endParaRPr>
          </a:p>
          <a:p>
            <a:pPr>
              <a:lnSpc>
                <a:spcPct val="200000"/>
              </a:lnSpc>
            </a:pPr>
            <a:r>
              <a:rPr lang="fr-FR" sz="2000" dirty="0"/>
              <a:t>Où est-ce qu’on voit cette image?</a:t>
            </a:r>
          </a:p>
          <a:p>
            <a:pPr>
              <a:lnSpc>
                <a:spcPct val="200000"/>
              </a:lnSpc>
            </a:pPr>
            <a:r>
              <a:rPr lang="fr-FR" sz="2000" dirty="0"/>
              <a:t>Quel titre donneriez-vous?</a:t>
            </a:r>
          </a:p>
          <a:p>
            <a:pPr marL="194729" indent="0">
              <a:buNone/>
            </a:pPr>
            <a:endParaRPr lang="el-GR" sz="2000" dirty="0"/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32317A7F-9976-03DA-370F-8C80431BF6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115000"/>
            <a:ext cx="5778000" cy="3852000"/>
          </a:xfrm>
          <a:prstGeom prst="rect">
            <a:avLst/>
          </a:prstGeom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9DAE7A92-8B1A-6F5F-28B0-5162A0FBD5BC}"/>
              </a:ext>
            </a:extLst>
          </p:cNvPr>
          <p:cNvSpPr txBox="1">
            <a:spLocks/>
          </p:cNvSpPr>
          <p:nvPr/>
        </p:nvSpPr>
        <p:spPr>
          <a:xfrm>
            <a:off x="894828" y="1638492"/>
            <a:ext cx="10251600" cy="7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3467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3467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3467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3467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3467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3467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3467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3467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3467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defTabSz="914400"/>
            <a:r>
              <a:rPr lang="fr-FR" sz="2400" kern="0" dirty="0"/>
              <a:t>Activité 1. Remue méninges</a:t>
            </a:r>
            <a:endParaRPr lang="el-GR" sz="2400" kern="0" dirty="0"/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86DF8793-0470-2B2C-E330-BBD615373BD5}"/>
              </a:ext>
            </a:extLst>
          </p:cNvPr>
          <p:cNvSpPr/>
          <p:nvPr/>
        </p:nvSpPr>
        <p:spPr>
          <a:xfrm>
            <a:off x="7484763" y="940855"/>
            <a:ext cx="364234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Devanagari" panose="02040503050201020203" pitchFamily="18" charset="0"/>
                <a:cs typeface="Adobe Devanagari" panose="02040503050201020203" pitchFamily="18" charset="0"/>
              </a:rPr>
              <a:t>Modalité de travail: </a:t>
            </a:r>
            <a:r>
              <a:rPr lang="en-US" sz="2000" b="0" i="1" cap="none" spc="0" dirty="0">
                <a:ln w="0"/>
                <a:solidFill>
                  <a:schemeClr val="bg2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think</a:t>
            </a:r>
            <a:r>
              <a:rPr lang="en-US" sz="2000" i="1" dirty="0">
                <a:ln w="0"/>
                <a:solidFill>
                  <a:schemeClr val="bg2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-</a:t>
            </a:r>
            <a:r>
              <a:rPr lang="en-US" sz="2000" b="0" i="1" cap="none" spc="0" dirty="0">
                <a:ln w="0"/>
                <a:solidFill>
                  <a:schemeClr val="bg2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pair-share</a:t>
            </a:r>
            <a:endParaRPr lang="en-US" sz="2000" b="0" cap="none" spc="0" dirty="0">
              <a:ln w="0"/>
              <a:solidFill>
                <a:schemeClr val="bg2"/>
              </a:solidFill>
              <a:cs typeface="Adobe Devanagari" panose="02040503050201020203" pitchFamily="18" charset="0"/>
            </a:endParaRPr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3A16FFD3-314C-955E-BEB1-451789EE0B4B}"/>
              </a:ext>
            </a:extLst>
          </p:cNvPr>
          <p:cNvSpPr/>
          <p:nvPr/>
        </p:nvSpPr>
        <p:spPr>
          <a:xfrm>
            <a:off x="6675120" y="5102352"/>
            <a:ext cx="4471416" cy="954832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43101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>
            <a:extLst>
              <a:ext uri="{FF2B5EF4-FFF2-40B4-BE49-F238E27FC236}">
                <a16:creationId xmlns:a16="http://schemas.microsoft.com/office/drawing/2014/main" id="{A03FF720-A69D-9118-D344-39C71F529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200" y="806346"/>
            <a:ext cx="10251600" cy="713600"/>
          </a:xfrm>
        </p:spPr>
        <p:txBody>
          <a:bodyPr/>
          <a:lstStyle/>
          <a:p>
            <a:r>
              <a:rPr lang="fr-FR" dirty="0"/>
              <a:t>Mise en situation</a:t>
            </a:r>
            <a:endParaRPr lang="el-GR" dirty="0"/>
          </a:p>
        </p:txBody>
      </p:sp>
      <p:sp>
        <p:nvSpPr>
          <p:cNvPr id="6" name="Θέση κειμένου 5">
            <a:extLst>
              <a:ext uri="{FF2B5EF4-FFF2-40B4-BE49-F238E27FC236}">
                <a16:creationId xmlns:a16="http://schemas.microsoft.com/office/drawing/2014/main" id="{7287E906-A438-5C48-0888-C02ADF8F14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4828" y="2242646"/>
            <a:ext cx="5201172" cy="3852000"/>
          </a:xfrm>
        </p:spPr>
        <p:txBody>
          <a:bodyPr>
            <a:normAutofit/>
          </a:bodyPr>
          <a:lstStyle/>
          <a:p>
            <a:pPr marL="194729" indent="0">
              <a:lnSpc>
                <a:spcPct val="100000"/>
              </a:lnSpc>
              <a:buNone/>
            </a:pPr>
            <a:r>
              <a:rPr lang="en-US" sz="2000" i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Observez</a:t>
            </a:r>
            <a:r>
              <a:rPr lang="en-US" sz="2000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fr-FR" sz="2000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attentivement</a:t>
            </a:r>
            <a:r>
              <a:rPr lang="en-US" sz="2000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l’image</a:t>
            </a:r>
            <a:r>
              <a:rPr lang="en-US" sz="2000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et </a:t>
            </a:r>
            <a:r>
              <a:rPr lang="en-US" sz="2000" i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répondez</a:t>
            </a:r>
            <a:endParaRPr lang="en-US" sz="2000" i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194729" indent="0">
              <a:lnSpc>
                <a:spcPct val="100000"/>
              </a:lnSpc>
              <a:buNone/>
            </a:pPr>
            <a:endParaRPr lang="en-US" sz="2000" i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200000"/>
              </a:lnSpc>
            </a:pPr>
            <a:r>
              <a:rPr lang="en-US" sz="2000" dirty="0"/>
              <a:t>À quoi </a:t>
            </a:r>
            <a:r>
              <a:rPr lang="en-US" sz="2000" dirty="0" err="1"/>
              <a:t>cette</a:t>
            </a:r>
            <a:r>
              <a:rPr lang="en-US" sz="2000" dirty="0"/>
              <a:t> image </a:t>
            </a:r>
            <a:r>
              <a:rPr lang="en-US" sz="2000" dirty="0" err="1"/>
              <a:t>vous</a:t>
            </a:r>
            <a:r>
              <a:rPr lang="en-US" sz="2000" dirty="0"/>
              <a:t> fait </a:t>
            </a:r>
            <a:r>
              <a:rPr lang="en-US" sz="2000" dirty="0" err="1"/>
              <a:t>penser</a:t>
            </a:r>
            <a:r>
              <a:rPr lang="en-US" sz="2000" dirty="0"/>
              <a:t>?</a:t>
            </a:r>
          </a:p>
          <a:p>
            <a:pPr marL="194729" indent="0">
              <a:lnSpc>
                <a:spcPct val="200000"/>
              </a:lnSpc>
              <a:buNone/>
            </a:pPr>
            <a:endParaRPr lang="en-US" sz="10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300" b="1" dirty="0">
                <a:solidFill>
                  <a:schemeClr val="dk2"/>
                </a:solidFill>
                <a:latin typeface="Raleway"/>
                <a:sym typeface="Raleway"/>
              </a:rPr>
              <a:t>Activité 2. Compréhension globale</a:t>
            </a:r>
            <a:endParaRPr lang="en-US" sz="2300" b="1" dirty="0">
              <a:solidFill>
                <a:schemeClr val="dk2"/>
              </a:solidFill>
              <a:latin typeface="Raleway"/>
              <a:sym typeface="Raleway"/>
            </a:endParaRPr>
          </a:p>
          <a:p>
            <a:pPr>
              <a:lnSpc>
                <a:spcPct val="200000"/>
              </a:lnSpc>
            </a:pPr>
            <a:r>
              <a:rPr lang="fr-FR" sz="2000" dirty="0"/>
              <a:t>Où est-ce qu’on voit sur cette image?</a:t>
            </a:r>
          </a:p>
          <a:p>
            <a:pPr>
              <a:lnSpc>
                <a:spcPct val="200000"/>
              </a:lnSpc>
            </a:pPr>
            <a:r>
              <a:rPr lang="fr-FR" sz="2000" dirty="0"/>
              <a:t>Quel titre donneriez-vous?</a:t>
            </a:r>
          </a:p>
          <a:p>
            <a:pPr marL="194729" indent="0">
              <a:buNone/>
            </a:pPr>
            <a:endParaRPr lang="el-GR" sz="2000" dirty="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9DAE7A92-8B1A-6F5F-28B0-5162A0FBD5BC}"/>
              </a:ext>
            </a:extLst>
          </p:cNvPr>
          <p:cNvSpPr txBox="1">
            <a:spLocks/>
          </p:cNvSpPr>
          <p:nvPr/>
        </p:nvSpPr>
        <p:spPr>
          <a:xfrm>
            <a:off x="894828" y="1638492"/>
            <a:ext cx="10251600" cy="7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3467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3467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3467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3467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3467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3467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3467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3467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3467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defTabSz="914400"/>
            <a:r>
              <a:rPr lang="fr-FR" sz="2400" kern="0" dirty="0"/>
              <a:t>Activité 1. Remue-méninges</a:t>
            </a:r>
            <a:endParaRPr lang="el-GR" sz="2400" kern="0" dirty="0"/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86DF8793-0470-2B2C-E330-BBD615373BD5}"/>
              </a:ext>
            </a:extLst>
          </p:cNvPr>
          <p:cNvSpPr/>
          <p:nvPr/>
        </p:nvSpPr>
        <p:spPr>
          <a:xfrm>
            <a:off x="7484763" y="940855"/>
            <a:ext cx="364234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Devanagari" panose="02040503050201020203" pitchFamily="18" charset="0"/>
                <a:cs typeface="Adobe Devanagari" panose="02040503050201020203" pitchFamily="18" charset="0"/>
              </a:rPr>
              <a:t>Modalité de travail: </a:t>
            </a:r>
            <a:r>
              <a:rPr lang="en-US" sz="2000" b="0" i="1" cap="none" spc="0" dirty="0">
                <a:ln w="0"/>
                <a:solidFill>
                  <a:schemeClr val="bg2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think</a:t>
            </a:r>
            <a:r>
              <a:rPr lang="en-US" sz="2000" i="1" dirty="0">
                <a:ln w="0"/>
                <a:solidFill>
                  <a:schemeClr val="bg2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-</a:t>
            </a:r>
            <a:r>
              <a:rPr lang="en-US" sz="2000" b="0" i="1" cap="none" spc="0" dirty="0">
                <a:ln w="0"/>
                <a:solidFill>
                  <a:schemeClr val="bg2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pair-share</a:t>
            </a:r>
            <a:endParaRPr lang="en-US" sz="2000" b="0" cap="none" spc="0" dirty="0">
              <a:ln w="0"/>
              <a:solidFill>
                <a:schemeClr val="bg2"/>
              </a:solidFill>
              <a:cs typeface="Adobe Devanagari" panose="02040503050201020203" pitchFamily="18" charset="0"/>
            </a:endParaRPr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FC6D2BCD-8EA8-A6F0-0071-E2666FFBFD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185" y="0"/>
            <a:ext cx="5143500" cy="6858000"/>
          </a:xfrm>
          <a:prstGeom prst="rect">
            <a:avLst/>
          </a:prstGeom>
        </p:spPr>
      </p:pic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3A16FFD3-314C-955E-BEB1-451789EE0B4B}"/>
              </a:ext>
            </a:extLst>
          </p:cNvPr>
          <p:cNvSpPr/>
          <p:nvPr/>
        </p:nvSpPr>
        <p:spPr>
          <a:xfrm>
            <a:off x="7048881" y="4855464"/>
            <a:ext cx="2085975" cy="1399996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60DA5292-D08F-26DD-275A-C0B6EEBCF377}"/>
              </a:ext>
            </a:extLst>
          </p:cNvPr>
          <p:cNvSpPr/>
          <p:nvPr/>
        </p:nvSpPr>
        <p:spPr>
          <a:xfrm>
            <a:off x="894828" y="226135"/>
            <a:ext cx="183415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</a:t>
            </a:r>
            <a:r>
              <a:rPr lang="fr-FR" sz="2400" b="0" cap="none" spc="0" baseline="30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ère</a:t>
            </a:r>
            <a:r>
              <a:rPr lang="fr-FR" sz="2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variante</a:t>
            </a:r>
            <a:endParaRPr lang="el-GR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85356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>
            <a:extLst>
              <a:ext uri="{FF2B5EF4-FFF2-40B4-BE49-F238E27FC236}">
                <a16:creationId xmlns:a16="http://schemas.microsoft.com/office/drawing/2014/main" id="{A03FF720-A69D-9118-D344-39C71F529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200" y="806346"/>
            <a:ext cx="10251600" cy="713600"/>
          </a:xfrm>
        </p:spPr>
        <p:txBody>
          <a:bodyPr/>
          <a:lstStyle/>
          <a:p>
            <a:r>
              <a:rPr lang="fr-FR" dirty="0"/>
              <a:t>Mise en situation</a:t>
            </a:r>
            <a:endParaRPr lang="el-GR" dirty="0"/>
          </a:p>
        </p:txBody>
      </p:sp>
      <p:sp>
        <p:nvSpPr>
          <p:cNvPr id="6" name="Θέση κειμένου 5">
            <a:extLst>
              <a:ext uri="{FF2B5EF4-FFF2-40B4-BE49-F238E27FC236}">
                <a16:creationId xmlns:a16="http://schemas.microsoft.com/office/drawing/2014/main" id="{7287E906-A438-5C48-0888-C02ADF8F14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4828" y="2242646"/>
            <a:ext cx="5201172" cy="3852000"/>
          </a:xfrm>
        </p:spPr>
        <p:txBody>
          <a:bodyPr>
            <a:normAutofit/>
          </a:bodyPr>
          <a:lstStyle/>
          <a:p>
            <a:pPr marL="194729" indent="0">
              <a:lnSpc>
                <a:spcPct val="100000"/>
              </a:lnSpc>
              <a:buNone/>
            </a:pPr>
            <a:r>
              <a:rPr lang="en-US" sz="2000" i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Observez</a:t>
            </a:r>
            <a:r>
              <a:rPr lang="en-US" sz="2000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fr-FR" sz="2000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attentivement</a:t>
            </a:r>
            <a:r>
              <a:rPr lang="en-US" sz="2000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l’image</a:t>
            </a:r>
            <a:r>
              <a:rPr lang="en-US" sz="2000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et </a:t>
            </a:r>
            <a:r>
              <a:rPr lang="en-US" sz="2000" i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répondez</a:t>
            </a:r>
            <a:endParaRPr lang="en-US" sz="2000" i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194729" indent="0">
              <a:lnSpc>
                <a:spcPct val="100000"/>
              </a:lnSpc>
              <a:buNone/>
            </a:pPr>
            <a:endParaRPr lang="en-US" sz="2000" i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200000"/>
              </a:lnSpc>
            </a:pPr>
            <a:r>
              <a:rPr lang="en-US" sz="2000" dirty="0"/>
              <a:t>À quoi </a:t>
            </a:r>
            <a:r>
              <a:rPr lang="en-US" sz="2000" dirty="0" err="1"/>
              <a:t>cette</a:t>
            </a:r>
            <a:r>
              <a:rPr lang="en-US" sz="2000" dirty="0"/>
              <a:t> image </a:t>
            </a:r>
            <a:r>
              <a:rPr lang="en-US" sz="2000" dirty="0" err="1"/>
              <a:t>vous</a:t>
            </a:r>
            <a:r>
              <a:rPr lang="en-US" sz="2000" dirty="0"/>
              <a:t> fait </a:t>
            </a:r>
            <a:r>
              <a:rPr lang="en-US" sz="2000" dirty="0" err="1"/>
              <a:t>penser</a:t>
            </a:r>
            <a:r>
              <a:rPr lang="en-US" sz="2000" dirty="0"/>
              <a:t>?</a:t>
            </a:r>
          </a:p>
          <a:p>
            <a:pPr marL="194729" indent="0">
              <a:lnSpc>
                <a:spcPct val="200000"/>
              </a:lnSpc>
              <a:buNone/>
            </a:pPr>
            <a:endParaRPr lang="en-US" sz="10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300" b="1" dirty="0">
                <a:solidFill>
                  <a:schemeClr val="dk2"/>
                </a:solidFill>
                <a:latin typeface="Raleway"/>
                <a:sym typeface="Raleway"/>
              </a:rPr>
              <a:t>Activité 2. Compréhension globale</a:t>
            </a:r>
            <a:endParaRPr lang="en-US" sz="2300" b="1" dirty="0">
              <a:solidFill>
                <a:schemeClr val="dk2"/>
              </a:solidFill>
              <a:latin typeface="Raleway"/>
              <a:sym typeface="Raleway"/>
            </a:endParaRPr>
          </a:p>
          <a:p>
            <a:pPr>
              <a:lnSpc>
                <a:spcPct val="200000"/>
              </a:lnSpc>
            </a:pPr>
            <a:r>
              <a:rPr lang="fr-FR" sz="2000" dirty="0"/>
              <a:t>Où est-ce qu’on voit cette image?</a:t>
            </a:r>
          </a:p>
          <a:p>
            <a:pPr>
              <a:lnSpc>
                <a:spcPct val="200000"/>
              </a:lnSpc>
            </a:pPr>
            <a:r>
              <a:rPr lang="fr-FR" sz="2000" dirty="0"/>
              <a:t>Quel titre donneriez-vous?</a:t>
            </a:r>
          </a:p>
          <a:p>
            <a:pPr marL="194729" indent="0">
              <a:buNone/>
            </a:pPr>
            <a:endParaRPr lang="el-GR" sz="2000" dirty="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9DAE7A92-8B1A-6F5F-28B0-5162A0FBD5BC}"/>
              </a:ext>
            </a:extLst>
          </p:cNvPr>
          <p:cNvSpPr txBox="1">
            <a:spLocks/>
          </p:cNvSpPr>
          <p:nvPr/>
        </p:nvSpPr>
        <p:spPr>
          <a:xfrm>
            <a:off x="894828" y="1638492"/>
            <a:ext cx="10251600" cy="7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3467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3467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3467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3467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3467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3467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3467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3467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3467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defTabSz="914400"/>
            <a:r>
              <a:rPr lang="fr-FR" sz="2400" kern="0" dirty="0"/>
              <a:t>Activité 1. Remue-méninges</a:t>
            </a:r>
            <a:endParaRPr lang="el-GR" sz="2400" kern="0" dirty="0"/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86DF8793-0470-2B2C-E330-BBD615373BD5}"/>
              </a:ext>
            </a:extLst>
          </p:cNvPr>
          <p:cNvSpPr/>
          <p:nvPr/>
        </p:nvSpPr>
        <p:spPr>
          <a:xfrm>
            <a:off x="7484763" y="940855"/>
            <a:ext cx="364234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Devanagari" panose="02040503050201020203" pitchFamily="18" charset="0"/>
                <a:cs typeface="Adobe Devanagari" panose="02040503050201020203" pitchFamily="18" charset="0"/>
              </a:rPr>
              <a:t>Modalité de travail: </a:t>
            </a:r>
            <a:r>
              <a:rPr lang="en-US" sz="2000" b="0" i="1" cap="none" spc="0" dirty="0">
                <a:ln w="0"/>
                <a:solidFill>
                  <a:schemeClr val="bg2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think</a:t>
            </a:r>
            <a:r>
              <a:rPr lang="en-US" sz="2000" i="1" dirty="0">
                <a:ln w="0"/>
                <a:solidFill>
                  <a:schemeClr val="bg2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-</a:t>
            </a:r>
            <a:r>
              <a:rPr lang="en-US" sz="2000" b="0" i="1" cap="none" spc="0" dirty="0">
                <a:ln w="0"/>
                <a:solidFill>
                  <a:schemeClr val="bg2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pair-share</a:t>
            </a:r>
            <a:endParaRPr lang="en-US" sz="2000" b="0" cap="none" spc="0" dirty="0">
              <a:ln w="0"/>
              <a:solidFill>
                <a:schemeClr val="bg2"/>
              </a:solidFill>
              <a:cs typeface="Adobe Devanagari" panose="02040503050201020203" pitchFamily="18" charset="0"/>
            </a:endParaRPr>
          </a:p>
        </p:txBody>
      </p:sp>
      <p:pic>
        <p:nvPicPr>
          <p:cNvPr id="9" name="Εικόνα 8">
            <a:extLst>
              <a:ext uri="{FF2B5EF4-FFF2-40B4-BE49-F238E27FC236}">
                <a16:creationId xmlns:a16="http://schemas.microsoft.com/office/drawing/2014/main" id="{DA0815C8-B356-194E-425E-0DDF9E3CAF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10" y="0"/>
            <a:ext cx="5048250" cy="6858000"/>
          </a:xfrm>
          <a:prstGeom prst="rect">
            <a:avLst/>
          </a:prstGeom>
        </p:spPr>
      </p:pic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3A16FFD3-314C-955E-BEB1-451789EE0B4B}"/>
              </a:ext>
            </a:extLst>
          </p:cNvPr>
          <p:cNvSpPr/>
          <p:nvPr/>
        </p:nvSpPr>
        <p:spPr>
          <a:xfrm>
            <a:off x="7070227" y="5219508"/>
            <a:ext cx="4471416" cy="820323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B5298E77-7661-968C-7C0A-8EF3AF075251}"/>
              </a:ext>
            </a:extLst>
          </p:cNvPr>
          <p:cNvSpPr/>
          <p:nvPr/>
        </p:nvSpPr>
        <p:spPr>
          <a:xfrm>
            <a:off x="843531" y="226135"/>
            <a:ext cx="193674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</a:t>
            </a:r>
            <a:r>
              <a:rPr lang="fr-FR" sz="2400" b="0" cap="none" spc="0" baseline="30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ème</a:t>
            </a:r>
            <a:r>
              <a:rPr lang="fr-FR" sz="2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variante</a:t>
            </a:r>
            <a:endParaRPr lang="el-GR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787580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>
            <a:extLst>
              <a:ext uri="{FF2B5EF4-FFF2-40B4-BE49-F238E27FC236}">
                <a16:creationId xmlns:a16="http://schemas.microsoft.com/office/drawing/2014/main" id="{A03FF720-A69D-9118-D344-39C71F529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200" y="806346"/>
            <a:ext cx="10251600" cy="713600"/>
          </a:xfrm>
        </p:spPr>
        <p:txBody>
          <a:bodyPr/>
          <a:lstStyle/>
          <a:p>
            <a:r>
              <a:rPr lang="fr-FR" dirty="0"/>
              <a:t>Mise en situation</a:t>
            </a:r>
            <a:endParaRPr lang="el-GR" dirty="0"/>
          </a:p>
        </p:txBody>
      </p:sp>
      <p:sp>
        <p:nvSpPr>
          <p:cNvPr id="6" name="Θέση κειμένου 5">
            <a:extLst>
              <a:ext uri="{FF2B5EF4-FFF2-40B4-BE49-F238E27FC236}">
                <a16:creationId xmlns:a16="http://schemas.microsoft.com/office/drawing/2014/main" id="{7287E906-A438-5C48-0888-C02ADF8F14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4828" y="2242646"/>
            <a:ext cx="5201172" cy="3852000"/>
          </a:xfrm>
        </p:spPr>
        <p:txBody>
          <a:bodyPr>
            <a:normAutofit/>
          </a:bodyPr>
          <a:lstStyle/>
          <a:p>
            <a:pPr marL="194729" indent="0">
              <a:lnSpc>
                <a:spcPct val="100000"/>
              </a:lnSpc>
              <a:buNone/>
            </a:pPr>
            <a:r>
              <a:rPr lang="en-US" sz="2000" i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Observez</a:t>
            </a:r>
            <a:r>
              <a:rPr lang="en-US" sz="2000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fr-FR" sz="2000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attentivement</a:t>
            </a:r>
            <a:r>
              <a:rPr lang="en-US" sz="2000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l’image</a:t>
            </a:r>
            <a:r>
              <a:rPr lang="en-US" sz="2000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et </a:t>
            </a:r>
            <a:r>
              <a:rPr lang="en-US" sz="2000" i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répondez</a:t>
            </a:r>
            <a:endParaRPr lang="en-US" sz="2000" i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194729" indent="0">
              <a:lnSpc>
                <a:spcPct val="100000"/>
              </a:lnSpc>
              <a:buNone/>
            </a:pPr>
            <a:endParaRPr lang="en-US" sz="2000" i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200000"/>
              </a:lnSpc>
            </a:pPr>
            <a:r>
              <a:rPr lang="en-US" sz="2000" dirty="0"/>
              <a:t>À quoi </a:t>
            </a:r>
            <a:r>
              <a:rPr lang="en-US" sz="2000" dirty="0" err="1"/>
              <a:t>cette</a:t>
            </a:r>
            <a:r>
              <a:rPr lang="en-US" sz="2000" dirty="0"/>
              <a:t> image </a:t>
            </a:r>
            <a:r>
              <a:rPr lang="en-US" sz="2000" dirty="0" err="1"/>
              <a:t>vous</a:t>
            </a:r>
            <a:r>
              <a:rPr lang="en-US" sz="2000" dirty="0"/>
              <a:t> fait </a:t>
            </a:r>
            <a:r>
              <a:rPr lang="en-US" sz="2000" dirty="0" err="1"/>
              <a:t>penser</a:t>
            </a:r>
            <a:r>
              <a:rPr lang="en-US" sz="2000" dirty="0"/>
              <a:t>?</a:t>
            </a:r>
          </a:p>
          <a:p>
            <a:pPr marL="194729" indent="0">
              <a:lnSpc>
                <a:spcPct val="200000"/>
              </a:lnSpc>
              <a:buNone/>
            </a:pPr>
            <a:endParaRPr lang="en-US" sz="20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300" b="1" i="0" u="none" strike="noStrike" kern="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Raleway"/>
                <a:ea typeface="Lato"/>
                <a:cs typeface="Lato"/>
                <a:sym typeface="Raleway"/>
              </a:rPr>
              <a:t>Activité 2. Compréhension globale</a:t>
            </a:r>
            <a:endParaRPr lang="en-US" sz="2000" dirty="0"/>
          </a:p>
          <a:p>
            <a:pPr>
              <a:lnSpc>
                <a:spcPct val="200000"/>
              </a:lnSpc>
            </a:pPr>
            <a:r>
              <a:rPr lang="fr-FR" sz="2000" dirty="0"/>
              <a:t>Où est-ce qu’on voit cette image?</a:t>
            </a:r>
          </a:p>
          <a:p>
            <a:pPr>
              <a:lnSpc>
                <a:spcPct val="200000"/>
              </a:lnSpc>
            </a:pPr>
            <a:r>
              <a:rPr lang="fr-FR" sz="2000" dirty="0">
                <a:solidFill>
                  <a:schemeClr val="accent6">
                    <a:lumMod val="50000"/>
                  </a:schemeClr>
                </a:solidFill>
              </a:rPr>
              <a:t>Quel titre donneriez-vous?</a:t>
            </a:r>
          </a:p>
          <a:p>
            <a:pPr marL="194729" indent="0">
              <a:buNone/>
            </a:pPr>
            <a:endParaRPr lang="el-GR" sz="2000" dirty="0"/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32317A7F-9976-03DA-370F-8C80431BF6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115000"/>
            <a:ext cx="5778000" cy="3852000"/>
          </a:xfrm>
          <a:prstGeom prst="rect">
            <a:avLst/>
          </a:prstGeom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9DAE7A92-8B1A-6F5F-28B0-5162A0FBD5BC}"/>
              </a:ext>
            </a:extLst>
          </p:cNvPr>
          <p:cNvSpPr txBox="1">
            <a:spLocks/>
          </p:cNvSpPr>
          <p:nvPr/>
        </p:nvSpPr>
        <p:spPr>
          <a:xfrm>
            <a:off x="894828" y="1638492"/>
            <a:ext cx="10251600" cy="7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3467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3467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3467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3467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3467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3467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3467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3467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3467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defTabSz="914400"/>
            <a:r>
              <a:rPr lang="fr-FR" sz="2400" kern="0" dirty="0"/>
              <a:t>Activité 1. Remue-méninges</a:t>
            </a:r>
            <a:endParaRPr lang="el-GR" sz="2400" kern="0" dirty="0"/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86DF8793-0470-2B2C-E330-BBD615373BD5}"/>
              </a:ext>
            </a:extLst>
          </p:cNvPr>
          <p:cNvSpPr/>
          <p:nvPr/>
        </p:nvSpPr>
        <p:spPr>
          <a:xfrm>
            <a:off x="7484763" y="940855"/>
            <a:ext cx="364234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Devanagari" panose="02040503050201020203" pitchFamily="18" charset="0"/>
                <a:cs typeface="Adobe Devanagari" panose="02040503050201020203" pitchFamily="18" charset="0"/>
              </a:rPr>
              <a:t>Modalité de travail: </a:t>
            </a:r>
            <a:r>
              <a:rPr lang="en-US" sz="2000" b="0" i="1" cap="none" spc="0" dirty="0">
                <a:ln w="0"/>
                <a:solidFill>
                  <a:schemeClr val="bg2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think</a:t>
            </a:r>
            <a:r>
              <a:rPr lang="en-US" sz="2000" i="1" dirty="0">
                <a:ln w="0"/>
                <a:solidFill>
                  <a:schemeClr val="bg2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-</a:t>
            </a:r>
            <a:r>
              <a:rPr lang="en-US" sz="2000" b="0" i="1" cap="none" spc="0" dirty="0">
                <a:ln w="0"/>
                <a:solidFill>
                  <a:schemeClr val="bg2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pair-share</a:t>
            </a:r>
            <a:endParaRPr lang="en-US" sz="2000" b="0" cap="none" spc="0" dirty="0">
              <a:ln w="0"/>
              <a:solidFill>
                <a:schemeClr val="bg2"/>
              </a:solidFill>
              <a:cs typeface="Adobe Devanagari" panose="02040503050201020203" pitchFamily="18" charset="0"/>
            </a:endParaRPr>
          </a:p>
        </p:txBody>
      </p:sp>
      <p:sp>
        <p:nvSpPr>
          <p:cNvPr id="4" name="Βέλος: Δεξιό 3">
            <a:extLst>
              <a:ext uri="{FF2B5EF4-FFF2-40B4-BE49-F238E27FC236}">
                <a16:creationId xmlns:a16="http://schemas.microsoft.com/office/drawing/2014/main" id="{E50B7896-1010-DCE8-2647-47FC19DC04F1}"/>
              </a:ext>
            </a:extLst>
          </p:cNvPr>
          <p:cNvSpPr/>
          <p:nvPr/>
        </p:nvSpPr>
        <p:spPr>
          <a:xfrm>
            <a:off x="4733925" y="5457825"/>
            <a:ext cx="1200150" cy="6667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58917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>
            <a:extLst>
              <a:ext uri="{FF2B5EF4-FFF2-40B4-BE49-F238E27FC236}">
                <a16:creationId xmlns:a16="http://schemas.microsoft.com/office/drawing/2014/main" id="{A03FF720-A69D-9118-D344-39C71F529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200" y="962672"/>
            <a:ext cx="10251600" cy="713600"/>
          </a:xfrm>
        </p:spPr>
        <p:txBody>
          <a:bodyPr/>
          <a:lstStyle/>
          <a:p>
            <a:r>
              <a:rPr lang="fr-FR" dirty="0"/>
              <a:t>Mise en situation </a:t>
            </a:r>
            <a:r>
              <a:rPr lang="fr-FR" sz="2000" dirty="0"/>
              <a:t>(suite)</a:t>
            </a:r>
            <a:endParaRPr lang="el-GR" sz="2000" dirty="0"/>
          </a:p>
        </p:txBody>
      </p:sp>
      <p:sp>
        <p:nvSpPr>
          <p:cNvPr id="6" name="Θέση κειμένου 5">
            <a:extLst>
              <a:ext uri="{FF2B5EF4-FFF2-40B4-BE49-F238E27FC236}">
                <a16:creationId xmlns:a16="http://schemas.microsoft.com/office/drawing/2014/main" id="{7287E906-A438-5C48-0888-C02ADF8F14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0200" y="1848288"/>
            <a:ext cx="4975056" cy="385200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r-FR" sz="2000" dirty="0"/>
              <a:t>Il y a combien de personnes dans cette famille?</a:t>
            </a:r>
          </a:p>
          <a:p>
            <a:pPr marL="194729" indent="0">
              <a:lnSpc>
                <a:spcPct val="100000"/>
              </a:lnSpc>
              <a:buNone/>
            </a:pPr>
            <a:endParaRPr lang="fr-FR" sz="2000" dirty="0"/>
          </a:p>
          <a:p>
            <a:pPr>
              <a:lnSpc>
                <a:spcPct val="100000"/>
              </a:lnSpc>
            </a:pPr>
            <a:r>
              <a:rPr lang="fr-FR" sz="2000" dirty="0"/>
              <a:t>Pouvez-vous les nommer?</a:t>
            </a:r>
          </a:p>
          <a:p>
            <a:pPr lvl="1">
              <a:lnSpc>
                <a:spcPct val="200000"/>
              </a:lnSpc>
            </a:pPr>
            <a:r>
              <a:rPr lang="fr-FR" sz="1800" dirty="0"/>
              <a:t>…………………….</a:t>
            </a:r>
          </a:p>
          <a:p>
            <a:pPr lvl="1">
              <a:lnSpc>
                <a:spcPct val="200000"/>
              </a:lnSpc>
            </a:pPr>
            <a:r>
              <a:rPr lang="fr-FR" sz="1800" dirty="0"/>
              <a:t>……………………….</a:t>
            </a:r>
          </a:p>
          <a:p>
            <a:pPr lvl="1">
              <a:lnSpc>
                <a:spcPct val="200000"/>
              </a:lnSpc>
            </a:pPr>
            <a:r>
              <a:rPr lang="fr-FR" sz="1800" dirty="0"/>
              <a:t>……………………….</a:t>
            </a:r>
          </a:p>
          <a:p>
            <a:pPr lvl="1">
              <a:lnSpc>
                <a:spcPct val="200000"/>
              </a:lnSpc>
            </a:pPr>
            <a:r>
              <a:rPr lang="fr-FR" sz="1800" dirty="0"/>
              <a:t>……………………….</a:t>
            </a:r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32317A7F-9976-03DA-370F-8C80431BF6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256" y="2043327"/>
            <a:ext cx="5778000" cy="3852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9C2404A-0C13-A909-1CCE-011A2A2F51D3}"/>
              </a:ext>
            </a:extLst>
          </p:cNvPr>
          <p:cNvSpPr txBox="1"/>
          <p:nvPr/>
        </p:nvSpPr>
        <p:spPr>
          <a:xfrm>
            <a:off x="970200" y="5572161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94729" indent="0">
              <a:lnSpc>
                <a:spcPct val="100000"/>
              </a:lnSpc>
              <a:buNone/>
            </a:pPr>
            <a:r>
              <a:rPr lang="fr-FR" sz="1800" b="1" dirty="0">
                <a:solidFill>
                  <a:schemeClr val="bg2"/>
                </a:solidFill>
              </a:rPr>
              <a:t>Activité numérique:</a:t>
            </a:r>
            <a:r>
              <a:rPr lang="fr-FR" sz="1800" b="1" dirty="0"/>
              <a:t> </a:t>
            </a:r>
            <a:r>
              <a:rPr lang="fr-FR" sz="1800" dirty="0"/>
              <a:t>Image interactive</a:t>
            </a:r>
          </a:p>
          <a:p>
            <a:pPr marL="194729" indent="0">
              <a:lnSpc>
                <a:spcPct val="100000"/>
              </a:lnSpc>
              <a:buNone/>
            </a:pPr>
            <a:r>
              <a:rPr lang="fr-FR" sz="1800" dirty="0">
                <a:hlinkClick r:id="rId3"/>
              </a:rPr>
              <a:t>https://learningapps.org/watch?v=ps2oyn4sc23</a:t>
            </a:r>
            <a:r>
              <a:rPr lang="fr-FR" sz="1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176854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>
            <a:extLst>
              <a:ext uri="{FF2B5EF4-FFF2-40B4-BE49-F238E27FC236}">
                <a16:creationId xmlns:a16="http://schemas.microsoft.com/office/drawing/2014/main" id="{A03FF720-A69D-9118-D344-39C71F529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600" y="825512"/>
            <a:ext cx="10251600" cy="713600"/>
          </a:xfrm>
        </p:spPr>
        <p:txBody>
          <a:bodyPr/>
          <a:lstStyle/>
          <a:p>
            <a:r>
              <a:rPr lang="fr-FR" dirty="0"/>
              <a:t>Mise en situation </a:t>
            </a:r>
            <a:r>
              <a:rPr lang="fr-FR" sz="2000" dirty="0"/>
              <a:t>(suite)</a:t>
            </a:r>
            <a:endParaRPr lang="el-GR" sz="2000" dirty="0"/>
          </a:p>
        </p:txBody>
      </p:sp>
      <p:sp>
        <p:nvSpPr>
          <p:cNvPr id="6" name="Θέση κειμένου 5">
            <a:extLst>
              <a:ext uri="{FF2B5EF4-FFF2-40B4-BE49-F238E27FC236}">
                <a16:creationId xmlns:a16="http://schemas.microsoft.com/office/drawing/2014/main" id="{7287E906-A438-5C48-0888-C02ADF8F14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2600" y="1811712"/>
            <a:ext cx="4975056" cy="4655763"/>
          </a:xfrm>
        </p:spPr>
        <p:txBody>
          <a:bodyPr>
            <a:noAutofit/>
          </a:bodyPr>
          <a:lstStyle/>
          <a:p>
            <a:pPr marL="194729" lvl="0" indent="0" defTabSz="914400" fontAlgn="auto" hangingPunct="1">
              <a:lnSpc>
                <a:spcPct val="100000"/>
              </a:lnSpc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Prolongement</a:t>
            </a:r>
          </a:p>
          <a:p>
            <a:pPr marL="194729" lvl="0" indent="0" defTabSz="914400" fontAlgn="auto" hangingPunct="1">
              <a:lnSpc>
                <a:spcPct val="100000"/>
              </a:lnSpc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000" dirty="0"/>
          </a:p>
          <a:p>
            <a:pPr lvl="0" defTabSz="914400" fontAlgn="auto" hangingPunct="1">
              <a:lnSpc>
                <a:spcPct val="100000"/>
              </a:lnSpc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dirty="0"/>
              <a:t>Et dans ta famille? Il y a combien de personnes?</a:t>
            </a:r>
          </a:p>
          <a:p>
            <a:pPr lvl="0" defTabSz="914400" fontAlgn="auto" hangingPunct="1">
              <a:lnSpc>
                <a:spcPct val="100000"/>
              </a:lnSpc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000" dirty="0"/>
          </a:p>
          <a:p>
            <a:pPr lvl="0" defTabSz="914400" fontAlgn="auto" hangingPunct="1">
              <a:lnSpc>
                <a:spcPct val="100000"/>
              </a:lnSpc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dirty="0"/>
              <a:t>Tu pourrais nous parler de ta famille?</a:t>
            </a:r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32317A7F-9976-03DA-370F-8C80431BF6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115000"/>
            <a:ext cx="5778000" cy="3852000"/>
          </a:xfrm>
          <a:prstGeom prst="rect">
            <a:avLst/>
          </a:prstGeom>
        </p:spPr>
      </p:pic>
      <p:grpSp>
        <p:nvGrpSpPr>
          <p:cNvPr id="9" name="Ομάδα 8">
            <a:extLst>
              <a:ext uri="{FF2B5EF4-FFF2-40B4-BE49-F238E27FC236}">
                <a16:creationId xmlns:a16="http://schemas.microsoft.com/office/drawing/2014/main" id="{1B1ADB53-F456-839B-0015-B732637BD79D}"/>
              </a:ext>
            </a:extLst>
          </p:cNvPr>
          <p:cNvGrpSpPr/>
          <p:nvPr/>
        </p:nvGrpSpPr>
        <p:grpSpPr>
          <a:xfrm>
            <a:off x="2637063" y="5324475"/>
            <a:ext cx="1268688" cy="324000"/>
            <a:chOff x="2494188" y="3429000"/>
            <a:chExt cx="1268688" cy="324000"/>
          </a:xfrm>
        </p:grpSpPr>
        <p:sp>
          <p:nvSpPr>
            <p:cNvPr id="2" name="Γελαστό πρόσωπο 1">
              <a:extLst>
                <a:ext uri="{FF2B5EF4-FFF2-40B4-BE49-F238E27FC236}">
                  <a16:creationId xmlns:a16="http://schemas.microsoft.com/office/drawing/2014/main" id="{826F74B5-E761-4ECC-5844-4E4441879C24}"/>
                </a:ext>
              </a:extLst>
            </p:cNvPr>
            <p:cNvSpPr/>
            <p:nvPr/>
          </p:nvSpPr>
          <p:spPr>
            <a:xfrm>
              <a:off x="2494188" y="3429000"/>
              <a:ext cx="324000" cy="324000"/>
            </a:xfrm>
            <a:prstGeom prst="smileyFac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" name="Γελαστό πρόσωπο 2">
              <a:extLst>
                <a:ext uri="{FF2B5EF4-FFF2-40B4-BE49-F238E27FC236}">
                  <a16:creationId xmlns:a16="http://schemas.microsoft.com/office/drawing/2014/main" id="{C67599E6-6D89-EE7A-F993-4E28E8A5CB47}"/>
                </a:ext>
              </a:extLst>
            </p:cNvPr>
            <p:cNvSpPr/>
            <p:nvPr/>
          </p:nvSpPr>
          <p:spPr>
            <a:xfrm>
              <a:off x="3438876" y="3429000"/>
              <a:ext cx="324000" cy="324000"/>
            </a:xfrm>
            <a:prstGeom prst="smileyFac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sp>
          <p:nvSpPr>
            <p:cNvPr id="4" name="Γελαστό πρόσωπο 3">
              <a:extLst>
                <a:ext uri="{FF2B5EF4-FFF2-40B4-BE49-F238E27FC236}">
                  <a16:creationId xmlns:a16="http://schemas.microsoft.com/office/drawing/2014/main" id="{168CA5B3-327D-953A-E22C-8AE5DF4CB762}"/>
                </a:ext>
              </a:extLst>
            </p:cNvPr>
            <p:cNvSpPr/>
            <p:nvPr/>
          </p:nvSpPr>
          <p:spPr>
            <a:xfrm>
              <a:off x="2966532" y="3429000"/>
              <a:ext cx="324000" cy="324000"/>
            </a:xfrm>
            <a:prstGeom prst="smileyFace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</p:grpSp>
    </p:spTree>
    <p:extLst>
      <p:ext uri="{BB962C8B-B14F-4D97-AF65-F5344CB8AC3E}">
        <p14:creationId xmlns:p14="http://schemas.microsoft.com/office/powerpoint/2010/main" val="33858637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694C660-E14E-AD62-80FA-061252007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200" y="880535"/>
            <a:ext cx="10251600" cy="713600"/>
          </a:xfrm>
        </p:spPr>
        <p:txBody>
          <a:bodyPr>
            <a:normAutofit fontScale="90000"/>
          </a:bodyPr>
          <a:lstStyle/>
          <a:p>
            <a:r>
              <a:rPr lang="fr-FR" dirty="0"/>
              <a:t>Systématisation </a:t>
            </a:r>
            <a:br>
              <a:rPr lang="fr-FR" dirty="0"/>
            </a:br>
            <a:endParaRPr lang="el-GR" sz="2000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D8D59EEB-46EF-46DC-2B59-0699C51A6B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21" t="14000" r="63755" b="40133"/>
          <a:stretch/>
        </p:blipFill>
        <p:spPr>
          <a:xfrm>
            <a:off x="6517711" y="2393757"/>
            <a:ext cx="1588845" cy="1904400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3383C45C-C3AC-A10A-739A-0C67E1A118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962" y="2386155"/>
            <a:ext cx="1743790" cy="1904400"/>
          </a:xfrm>
          <a:prstGeom prst="rect">
            <a:avLst/>
          </a:prstGeom>
        </p:spPr>
      </p:pic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CF7BF042-D109-961F-831B-4851E67B4B7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810"/>
          <a:stretch/>
        </p:blipFill>
        <p:spPr>
          <a:xfrm>
            <a:off x="8297361" y="2385555"/>
            <a:ext cx="3700702" cy="1904400"/>
          </a:xfrm>
          <a:prstGeom prst="rect">
            <a:avLst/>
          </a:prstGeom>
        </p:spPr>
      </p:pic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DA1965EB-5F6B-3696-7AAC-6D6FAA86C7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252" y="2385555"/>
            <a:ext cx="2006600" cy="1905000"/>
          </a:xfrm>
          <a:prstGeom prst="rect">
            <a:avLst/>
          </a:prstGeom>
        </p:spPr>
      </p:pic>
      <p:pic>
        <p:nvPicPr>
          <p:cNvPr id="15" name="Εικόνα 14">
            <a:extLst>
              <a:ext uri="{FF2B5EF4-FFF2-40B4-BE49-F238E27FC236}">
                <a16:creationId xmlns:a16="http://schemas.microsoft.com/office/drawing/2014/main" id="{62568900-38FD-1207-EB25-302DBEC1E14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906" y="2391780"/>
            <a:ext cx="1905000" cy="1905000"/>
          </a:xfrm>
          <a:prstGeom prst="rect">
            <a:avLst/>
          </a:prstGeom>
        </p:spPr>
      </p:pic>
      <p:sp>
        <p:nvSpPr>
          <p:cNvPr id="16" name="Ορθογώνιο: Στρογγύλεμα γωνιών 15">
            <a:extLst>
              <a:ext uri="{FF2B5EF4-FFF2-40B4-BE49-F238E27FC236}">
                <a16:creationId xmlns:a16="http://schemas.microsoft.com/office/drawing/2014/main" id="{919DD34B-4577-7089-6049-66DE996BF275}"/>
              </a:ext>
            </a:extLst>
          </p:cNvPr>
          <p:cNvSpPr/>
          <p:nvPr/>
        </p:nvSpPr>
        <p:spPr>
          <a:xfrm>
            <a:off x="234557" y="4192708"/>
            <a:ext cx="2006600" cy="713600"/>
          </a:xfrm>
          <a:prstGeom prst="roundRect">
            <a:avLst/>
          </a:prstGeom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/>
              <a:t>Le père</a:t>
            </a:r>
            <a:endParaRPr lang="el-GR" sz="2400" dirty="0"/>
          </a:p>
        </p:txBody>
      </p:sp>
      <p:sp>
        <p:nvSpPr>
          <p:cNvPr id="17" name="Ορθογώνιο: Στρογγύλεμα γωνιών 16">
            <a:extLst>
              <a:ext uri="{FF2B5EF4-FFF2-40B4-BE49-F238E27FC236}">
                <a16:creationId xmlns:a16="http://schemas.microsoft.com/office/drawing/2014/main" id="{06AD02CE-32D4-75CF-14A5-1155CA1FC57A}"/>
              </a:ext>
            </a:extLst>
          </p:cNvPr>
          <p:cNvSpPr/>
          <p:nvPr/>
        </p:nvSpPr>
        <p:spPr>
          <a:xfrm>
            <a:off x="2274252" y="4349726"/>
            <a:ext cx="2006600" cy="713600"/>
          </a:xfrm>
          <a:prstGeom prst="roundRect">
            <a:avLst/>
          </a:prstGeom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/>
              <a:t>La mère</a:t>
            </a:r>
            <a:endParaRPr lang="el-GR" sz="2400" dirty="0"/>
          </a:p>
        </p:txBody>
      </p:sp>
      <p:sp>
        <p:nvSpPr>
          <p:cNvPr id="18" name="Ορθογώνιο: Στρογγύλεμα γωνιών 17">
            <a:extLst>
              <a:ext uri="{FF2B5EF4-FFF2-40B4-BE49-F238E27FC236}">
                <a16:creationId xmlns:a16="http://schemas.microsoft.com/office/drawing/2014/main" id="{CFE8FE9F-E992-583D-EC47-AE87A1224237}"/>
              </a:ext>
            </a:extLst>
          </p:cNvPr>
          <p:cNvSpPr/>
          <p:nvPr/>
        </p:nvSpPr>
        <p:spPr>
          <a:xfrm>
            <a:off x="4328370" y="3793396"/>
            <a:ext cx="2006600" cy="713600"/>
          </a:xfrm>
          <a:prstGeom prst="roundRect">
            <a:avLst/>
          </a:prstGeom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/>
              <a:t>La fille</a:t>
            </a:r>
            <a:endParaRPr lang="el-GR" sz="2400" dirty="0"/>
          </a:p>
        </p:txBody>
      </p:sp>
      <p:sp>
        <p:nvSpPr>
          <p:cNvPr id="19" name="Ορθογώνιο: Στρογγύλεμα γωνιών 18">
            <a:extLst>
              <a:ext uri="{FF2B5EF4-FFF2-40B4-BE49-F238E27FC236}">
                <a16:creationId xmlns:a16="http://schemas.microsoft.com/office/drawing/2014/main" id="{3B96DB0F-26FD-6C92-F2BD-1C28859B7AAC}"/>
              </a:ext>
            </a:extLst>
          </p:cNvPr>
          <p:cNvSpPr/>
          <p:nvPr/>
        </p:nvSpPr>
        <p:spPr>
          <a:xfrm>
            <a:off x="6415583" y="4349726"/>
            <a:ext cx="2006600" cy="713600"/>
          </a:xfrm>
          <a:prstGeom prst="roundRect">
            <a:avLst/>
          </a:prstGeom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/>
              <a:t>Le fils</a:t>
            </a:r>
            <a:endParaRPr lang="el-GR" sz="2400" dirty="0"/>
          </a:p>
        </p:txBody>
      </p:sp>
      <p:sp>
        <p:nvSpPr>
          <p:cNvPr id="20" name="Ορθογώνιο: Στρογγύλεμα γωνιών 19">
            <a:extLst>
              <a:ext uri="{FF2B5EF4-FFF2-40B4-BE49-F238E27FC236}">
                <a16:creationId xmlns:a16="http://schemas.microsoft.com/office/drawing/2014/main" id="{804CF7CF-9757-6EDD-85F9-6208CA96B946}"/>
              </a:ext>
            </a:extLst>
          </p:cNvPr>
          <p:cNvSpPr/>
          <p:nvPr/>
        </p:nvSpPr>
        <p:spPr>
          <a:xfrm>
            <a:off x="9144412" y="4367775"/>
            <a:ext cx="2006600" cy="713600"/>
          </a:xfrm>
          <a:prstGeom prst="roundRect">
            <a:avLst/>
          </a:prstGeom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/>
              <a:t>La famille</a:t>
            </a:r>
            <a:endParaRPr lang="el-GR" sz="24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B6BD539-1205-3B9D-2D16-37D5D8F6B23F}"/>
              </a:ext>
            </a:extLst>
          </p:cNvPr>
          <p:cNvSpPr txBox="1"/>
          <p:nvPr/>
        </p:nvSpPr>
        <p:spPr>
          <a:xfrm>
            <a:off x="970200" y="1776025"/>
            <a:ext cx="7894400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300" b="1" kern="0" dirty="0">
                <a:solidFill>
                  <a:schemeClr val="dk2"/>
                </a:solidFill>
                <a:latin typeface="Raleway"/>
                <a:sym typeface="Raleway"/>
              </a:rPr>
              <a:t>Activité 1.</a:t>
            </a:r>
            <a:r>
              <a:rPr lang="fr-FR" dirty="0"/>
              <a:t> </a:t>
            </a:r>
            <a:r>
              <a:rPr lang="fr-FR" sz="2000" dirty="0"/>
              <a:t>Associez les mots aux images (glisser-déposer)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8048250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694C660-E14E-AD62-80FA-061252007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200" y="880535"/>
            <a:ext cx="10251600" cy="713600"/>
          </a:xfrm>
        </p:spPr>
        <p:txBody>
          <a:bodyPr>
            <a:normAutofit fontScale="90000"/>
          </a:bodyPr>
          <a:lstStyle/>
          <a:p>
            <a:r>
              <a:rPr lang="fr-FR" dirty="0"/>
              <a:t>Systématisation </a:t>
            </a:r>
            <a:br>
              <a:rPr lang="fr-FR" dirty="0"/>
            </a:br>
            <a:endParaRPr lang="el-GR" sz="2000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D8D59EEB-46EF-46DC-2B59-0699C51A6B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21" t="14000" r="63755" b="40133"/>
          <a:stretch/>
        </p:blipFill>
        <p:spPr>
          <a:xfrm>
            <a:off x="6517711" y="2393757"/>
            <a:ext cx="1588845" cy="1904400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3383C45C-C3AC-A10A-739A-0C67E1A118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962" y="2386155"/>
            <a:ext cx="1743790" cy="1904400"/>
          </a:xfrm>
          <a:prstGeom prst="rect">
            <a:avLst/>
          </a:prstGeom>
        </p:spPr>
      </p:pic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CF7BF042-D109-961F-831B-4851E67B4B7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810"/>
          <a:stretch/>
        </p:blipFill>
        <p:spPr>
          <a:xfrm>
            <a:off x="8297361" y="2385555"/>
            <a:ext cx="3700702" cy="1904400"/>
          </a:xfrm>
          <a:prstGeom prst="rect">
            <a:avLst/>
          </a:prstGeom>
        </p:spPr>
      </p:pic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DA1965EB-5F6B-3696-7AAC-6D6FAA86C7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252" y="2385555"/>
            <a:ext cx="2006600" cy="1905000"/>
          </a:xfrm>
          <a:prstGeom prst="rect">
            <a:avLst/>
          </a:prstGeom>
        </p:spPr>
      </p:pic>
      <p:pic>
        <p:nvPicPr>
          <p:cNvPr id="15" name="Εικόνα 14">
            <a:extLst>
              <a:ext uri="{FF2B5EF4-FFF2-40B4-BE49-F238E27FC236}">
                <a16:creationId xmlns:a16="http://schemas.microsoft.com/office/drawing/2014/main" id="{62568900-38FD-1207-EB25-302DBEC1E14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906" y="2391780"/>
            <a:ext cx="1905000" cy="1905000"/>
          </a:xfrm>
          <a:prstGeom prst="rect">
            <a:avLst/>
          </a:prstGeom>
        </p:spPr>
      </p:pic>
      <p:sp>
        <p:nvSpPr>
          <p:cNvPr id="16" name="Ορθογώνιο: Στρογγύλεμα γωνιών 15">
            <a:extLst>
              <a:ext uri="{FF2B5EF4-FFF2-40B4-BE49-F238E27FC236}">
                <a16:creationId xmlns:a16="http://schemas.microsoft.com/office/drawing/2014/main" id="{919DD34B-4577-7089-6049-66DE996BF275}"/>
              </a:ext>
            </a:extLst>
          </p:cNvPr>
          <p:cNvSpPr/>
          <p:nvPr/>
        </p:nvSpPr>
        <p:spPr>
          <a:xfrm>
            <a:off x="372042" y="4447354"/>
            <a:ext cx="1743790" cy="713600"/>
          </a:xfrm>
          <a:prstGeom prst="roundRect">
            <a:avLst/>
          </a:prstGeom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/>
              <a:t>Le père</a:t>
            </a:r>
          </a:p>
          <a:p>
            <a:pPr algn="ctr"/>
            <a:r>
              <a:rPr lang="fr-FR" sz="2400" dirty="0"/>
              <a:t>Rodolphe</a:t>
            </a:r>
            <a:endParaRPr lang="el-GR" sz="2400" dirty="0"/>
          </a:p>
        </p:txBody>
      </p:sp>
      <p:sp>
        <p:nvSpPr>
          <p:cNvPr id="17" name="Ορθογώνιο: Στρογγύλεμα γωνιών 16">
            <a:extLst>
              <a:ext uri="{FF2B5EF4-FFF2-40B4-BE49-F238E27FC236}">
                <a16:creationId xmlns:a16="http://schemas.microsoft.com/office/drawing/2014/main" id="{06AD02CE-32D4-75CF-14A5-1155CA1FC57A}"/>
              </a:ext>
            </a:extLst>
          </p:cNvPr>
          <p:cNvSpPr/>
          <p:nvPr/>
        </p:nvSpPr>
        <p:spPr>
          <a:xfrm>
            <a:off x="2344779" y="4453809"/>
            <a:ext cx="1865546" cy="713600"/>
          </a:xfrm>
          <a:prstGeom prst="roundRect">
            <a:avLst/>
          </a:prstGeom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/>
              <a:t>La mère</a:t>
            </a:r>
          </a:p>
          <a:p>
            <a:pPr algn="ctr"/>
            <a:r>
              <a:rPr lang="fr-FR" sz="2400" dirty="0"/>
              <a:t>Gigi</a:t>
            </a:r>
            <a:endParaRPr lang="el-GR" sz="2400" dirty="0"/>
          </a:p>
        </p:txBody>
      </p:sp>
      <p:sp>
        <p:nvSpPr>
          <p:cNvPr id="18" name="Ορθογώνιο: Στρογγύλεμα γωνιών 17">
            <a:extLst>
              <a:ext uri="{FF2B5EF4-FFF2-40B4-BE49-F238E27FC236}">
                <a16:creationId xmlns:a16="http://schemas.microsoft.com/office/drawing/2014/main" id="{CFE8FE9F-E992-583D-EC47-AE87A1224237}"/>
              </a:ext>
            </a:extLst>
          </p:cNvPr>
          <p:cNvSpPr/>
          <p:nvPr/>
        </p:nvSpPr>
        <p:spPr>
          <a:xfrm>
            <a:off x="4421906" y="4447354"/>
            <a:ext cx="1905000" cy="713600"/>
          </a:xfrm>
          <a:prstGeom prst="roundRect">
            <a:avLst/>
          </a:prstGeom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/>
              <a:t>La fille</a:t>
            </a:r>
          </a:p>
          <a:p>
            <a:pPr algn="ctr"/>
            <a:r>
              <a:rPr lang="fr-FR" sz="2400" dirty="0"/>
              <a:t>Paula</a:t>
            </a:r>
            <a:endParaRPr lang="el-GR" sz="2400" dirty="0"/>
          </a:p>
        </p:txBody>
      </p:sp>
      <p:sp>
        <p:nvSpPr>
          <p:cNvPr id="19" name="Ορθογώνιο: Στρογγύλεμα γωνιών 18">
            <a:extLst>
              <a:ext uri="{FF2B5EF4-FFF2-40B4-BE49-F238E27FC236}">
                <a16:creationId xmlns:a16="http://schemas.microsoft.com/office/drawing/2014/main" id="{3B96DB0F-26FD-6C92-F2BD-1C28859B7AAC}"/>
              </a:ext>
            </a:extLst>
          </p:cNvPr>
          <p:cNvSpPr/>
          <p:nvPr/>
        </p:nvSpPr>
        <p:spPr>
          <a:xfrm>
            <a:off x="6449885" y="4453209"/>
            <a:ext cx="1656671" cy="713600"/>
          </a:xfrm>
          <a:prstGeom prst="roundRect">
            <a:avLst/>
          </a:prstGeom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/>
              <a:t>Le fils</a:t>
            </a:r>
          </a:p>
          <a:p>
            <a:pPr algn="ctr"/>
            <a:r>
              <a:rPr lang="fr-FR" sz="2400" dirty="0"/>
              <a:t>Quentin</a:t>
            </a:r>
            <a:endParaRPr lang="el-GR" sz="2400" dirty="0"/>
          </a:p>
        </p:txBody>
      </p:sp>
      <p:sp>
        <p:nvSpPr>
          <p:cNvPr id="20" name="Ορθογώνιο: Στρογγύλεμα γωνιών 19">
            <a:extLst>
              <a:ext uri="{FF2B5EF4-FFF2-40B4-BE49-F238E27FC236}">
                <a16:creationId xmlns:a16="http://schemas.microsoft.com/office/drawing/2014/main" id="{804CF7CF-9757-6EDD-85F9-6208CA96B946}"/>
              </a:ext>
            </a:extLst>
          </p:cNvPr>
          <p:cNvSpPr/>
          <p:nvPr/>
        </p:nvSpPr>
        <p:spPr>
          <a:xfrm>
            <a:off x="9144412" y="4453809"/>
            <a:ext cx="2006600" cy="713600"/>
          </a:xfrm>
          <a:prstGeom prst="roundRect">
            <a:avLst/>
          </a:prstGeom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/>
              <a:t>La famille</a:t>
            </a:r>
          </a:p>
          <a:p>
            <a:pPr algn="ctr"/>
            <a:r>
              <a:rPr lang="fr-FR" sz="2400" dirty="0"/>
              <a:t>Bélier</a:t>
            </a:r>
            <a:endParaRPr lang="el-GR" sz="24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B6BD539-1205-3B9D-2D16-37D5D8F6B23F}"/>
              </a:ext>
            </a:extLst>
          </p:cNvPr>
          <p:cNvSpPr txBox="1"/>
          <p:nvPr/>
        </p:nvSpPr>
        <p:spPr>
          <a:xfrm>
            <a:off x="970200" y="1776025"/>
            <a:ext cx="7894400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300" b="1" kern="0" dirty="0">
                <a:solidFill>
                  <a:schemeClr val="dk2"/>
                </a:solidFill>
                <a:latin typeface="Raleway"/>
                <a:sym typeface="Raleway"/>
              </a:rPr>
              <a:t>Activité 1.</a:t>
            </a:r>
            <a:r>
              <a:rPr lang="fr-FR" dirty="0"/>
              <a:t> </a:t>
            </a:r>
            <a:r>
              <a:rPr lang="fr-FR" sz="2000" dirty="0"/>
              <a:t>Associez les mots aux images (glisser-déposer)</a:t>
            </a:r>
            <a:endParaRPr lang="el-GR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D41CE4-AE78-9518-134C-F52E1C1249DF}"/>
              </a:ext>
            </a:extLst>
          </p:cNvPr>
          <p:cNvSpPr txBox="1"/>
          <p:nvPr/>
        </p:nvSpPr>
        <p:spPr>
          <a:xfrm>
            <a:off x="508000" y="5747435"/>
            <a:ext cx="10713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dirty="0">
                <a:solidFill>
                  <a:schemeClr val="bg2"/>
                </a:solidFill>
              </a:rPr>
              <a:t>Activité numérique:</a:t>
            </a:r>
            <a:r>
              <a:rPr lang="fr-FR" sz="1800" b="1" dirty="0"/>
              <a:t> </a:t>
            </a:r>
            <a:r>
              <a:rPr lang="fr-FR" sz="1800" dirty="0"/>
              <a:t>Image interactive</a:t>
            </a:r>
          </a:p>
          <a:p>
            <a:r>
              <a:rPr lang="el-GR" dirty="0">
                <a:hlinkClick r:id="rId7"/>
              </a:rPr>
              <a:t>https://content.e-me.edu.gr/wp-admin/admin-ajax.php?action=h5p_embed&amp;id=1300842</a:t>
            </a:r>
            <a:r>
              <a:rPr lang="fr-FR" dirty="0"/>
              <a:t>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8045778"/>
      </p:ext>
    </p:extLst>
  </p:cSld>
  <p:clrMapOvr>
    <a:masterClrMapping/>
  </p:clrMapOvr>
</p:sld>
</file>

<file path=ppt/theme/theme1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Streamline">
    <a:dk1>
      <a:srgbClr val="1A9988"/>
    </a:dk1>
    <a:lt1>
      <a:srgbClr val="FFFFFF"/>
    </a:lt1>
    <a:dk2>
      <a:srgbClr val="1A1A1A"/>
    </a:dk2>
    <a:lt2>
      <a:srgbClr val="E9EDEE"/>
    </a:lt2>
    <a:accent1>
      <a:srgbClr val="595959"/>
    </a:accent1>
    <a:accent2>
      <a:srgbClr val="6AA4C8"/>
    </a:accent2>
    <a:accent3>
      <a:srgbClr val="EB5600"/>
    </a:accent3>
    <a:accent4>
      <a:srgbClr val="A2FFE8"/>
    </a:accent4>
    <a:accent5>
      <a:srgbClr val="1C3678"/>
    </a:accent5>
    <a:accent6>
      <a:srgbClr val="FFB8A2"/>
    </a:accent6>
    <a:hlink>
      <a:srgbClr val="1C3678"/>
    </a:hlink>
    <a:folHlink>
      <a:srgbClr val="1C3678"/>
    </a:folHlink>
  </a:clrScheme>
</a:themeOverride>
</file>

<file path=ppt/theme/themeOverride2.xml><?xml version="1.0" encoding="utf-8"?>
<a:themeOverride xmlns:a="http://schemas.openxmlformats.org/drawingml/2006/main">
  <a:clrScheme name="Streamline">
    <a:dk1>
      <a:srgbClr val="1A9988"/>
    </a:dk1>
    <a:lt1>
      <a:srgbClr val="FFFFFF"/>
    </a:lt1>
    <a:dk2>
      <a:srgbClr val="1A1A1A"/>
    </a:dk2>
    <a:lt2>
      <a:srgbClr val="E9EDEE"/>
    </a:lt2>
    <a:accent1>
      <a:srgbClr val="595959"/>
    </a:accent1>
    <a:accent2>
      <a:srgbClr val="6AA4C8"/>
    </a:accent2>
    <a:accent3>
      <a:srgbClr val="EB5600"/>
    </a:accent3>
    <a:accent4>
      <a:srgbClr val="A2FFE8"/>
    </a:accent4>
    <a:accent5>
      <a:srgbClr val="1C3678"/>
    </a:accent5>
    <a:accent6>
      <a:srgbClr val="FFB8A2"/>
    </a:accent6>
    <a:hlink>
      <a:srgbClr val="1C3678"/>
    </a:hlink>
    <a:folHlink>
      <a:srgbClr val="1C367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759</TotalTime>
  <Words>611</Words>
  <Application>Microsoft Office PowerPoint</Application>
  <PresentationFormat>Ευρεία οθόνη</PresentationFormat>
  <Paragraphs>140</Paragraphs>
  <Slides>18</Slides>
  <Notes>0</Notes>
  <HiddenSlides>0</HiddenSlides>
  <MMClips>1</MMClips>
  <ScaleCrop>false</ScaleCrop>
  <HeadingPairs>
    <vt:vector size="6" baseType="variant">
      <vt:variant>
        <vt:lpstr>Γραμματοσειρές που χρησιμοποιούνται</vt:lpstr>
      </vt:variant>
      <vt:variant>
        <vt:i4>8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18</vt:i4>
      </vt:variant>
    </vt:vector>
  </HeadingPairs>
  <TitlesOfParts>
    <vt:vector size="27" baseType="lpstr">
      <vt:lpstr>Adobe Devanagari</vt:lpstr>
      <vt:lpstr>Arial</vt:lpstr>
      <vt:lpstr>Calibri</vt:lpstr>
      <vt:lpstr>Corbel</vt:lpstr>
      <vt:lpstr>Gill Sans MT</vt:lpstr>
      <vt:lpstr>Imprint MT Shadow</vt:lpstr>
      <vt:lpstr>Lato</vt:lpstr>
      <vt:lpstr>Raleway</vt:lpstr>
      <vt:lpstr>Streamline</vt:lpstr>
      <vt:lpstr>Documents authentiques et créativité</vt:lpstr>
      <vt:lpstr>Mise en situation</vt:lpstr>
      <vt:lpstr>Mise en situation</vt:lpstr>
      <vt:lpstr>Mise en situation</vt:lpstr>
      <vt:lpstr>Mise en situation</vt:lpstr>
      <vt:lpstr>Mise en situation (suite)</vt:lpstr>
      <vt:lpstr>Mise en situation (suite)</vt:lpstr>
      <vt:lpstr>Systématisation  </vt:lpstr>
      <vt:lpstr>Systématisation  </vt:lpstr>
      <vt:lpstr>Παρουσίαση του PowerPoint</vt:lpstr>
      <vt:lpstr>Grammaire  </vt:lpstr>
      <vt:lpstr>Grammaire  </vt:lpstr>
      <vt:lpstr>Production écrite </vt:lpstr>
      <vt:lpstr>Παρουσίαση του PowerPoint</vt:lpstr>
      <vt:lpstr>Tâche finale: Une famille insolite</vt:lpstr>
      <vt:lpstr>Παρουσίαση του PowerPoint</vt:lpstr>
      <vt:lpstr>Tâche finale: Une famille insolite</vt:lpstr>
      <vt:lpstr>Tâche finale: Une famille insolite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créativité en classe de français. Propositions d’activités</dc:title>
  <dc:creator>ΧΑΙΔΩ ΝΑΤΣΗ</dc:creator>
  <cp:lastModifiedBy>ΧΑΙΔΩ ΝΑΤΣΗ</cp:lastModifiedBy>
  <cp:revision>21</cp:revision>
  <dcterms:created xsi:type="dcterms:W3CDTF">2023-11-21T15:00:27Z</dcterms:created>
  <dcterms:modified xsi:type="dcterms:W3CDTF">2024-03-10T12:25:37Z</dcterms:modified>
</cp:coreProperties>
</file>