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65" r:id="rId4"/>
    <p:sldId id="280" r:id="rId5"/>
    <p:sldId id="277" r:id="rId6"/>
    <p:sldId id="257" r:id="rId7"/>
    <p:sldId id="278" r:id="rId8"/>
    <p:sldId id="259" r:id="rId9"/>
    <p:sldId id="260" r:id="rId10"/>
    <p:sldId id="269" r:id="rId11"/>
    <p:sldId id="274" r:id="rId12"/>
    <p:sldId id="261" r:id="rId13"/>
    <p:sldId id="271" r:id="rId14"/>
    <p:sldId id="279" r:id="rId15"/>
    <p:sldId id="281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965" y="35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BE7EC-6F49-4D1A-82DA-C65B1FD0B5E5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02B16-3BC1-4BBF-9EF7-7C381D9286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61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2B16-3BC1-4BBF-9EF7-7C381D92868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91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65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32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88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19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76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70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55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25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74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284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7392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6435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690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705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047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299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7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0648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541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856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3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949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63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833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49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38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01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93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112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50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42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801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1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41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8BADEC1-02D7-4A7D-834D-AC8080688D89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540E9D2-37F9-4D96-8E03-80603BFE5A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08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microsoft.com/office/2007/relationships/media" Target="../media/media14.mp3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audio" Target="../media/media13.mp3"/><Relationship Id="rId2" Type="http://schemas.openxmlformats.org/officeDocument/2006/relationships/audio" Target="../media/media9.mp3"/><Relationship Id="rId16" Type="http://schemas.openxmlformats.org/officeDocument/2006/relationships/image" Target="../media/image12.png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microsoft.com/office/2007/relationships/media" Target="../media/media13.mp3"/><Relationship Id="rId5" Type="http://schemas.microsoft.com/office/2007/relationships/media" Target="../media/media11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8.mp3"/><Relationship Id="rId4" Type="http://schemas.openxmlformats.org/officeDocument/2006/relationships/audio" Target="../media/media10.mp3"/><Relationship Id="rId9" Type="http://schemas.microsoft.com/office/2007/relationships/media" Target="../media/media8.mp3"/><Relationship Id="rId14" Type="http://schemas.openxmlformats.org/officeDocument/2006/relationships/audio" Target="../media/media14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microsoft.com/office/2007/relationships/media" Target="../media/media14.mp3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audio" Target="../media/media13.mp3"/><Relationship Id="rId2" Type="http://schemas.openxmlformats.org/officeDocument/2006/relationships/audio" Target="../media/media9.mp3"/><Relationship Id="rId16" Type="http://schemas.openxmlformats.org/officeDocument/2006/relationships/image" Target="../media/image12.png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microsoft.com/office/2007/relationships/media" Target="../media/media13.mp3"/><Relationship Id="rId5" Type="http://schemas.microsoft.com/office/2007/relationships/media" Target="../media/media11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8.mp3"/><Relationship Id="rId4" Type="http://schemas.openxmlformats.org/officeDocument/2006/relationships/audio" Target="../media/media10.mp3"/><Relationship Id="rId9" Type="http://schemas.microsoft.com/office/2007/relationships/media" Target="../media/media8.mp3"/><Relationship Id="rId14" Type="http://schemas.openxmlformats.org/officeDocument/2006/relationships/audio" Target="../media/media14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6njbxa6516" TargetMode="External"/><Relationship Id="rId7" Type="http://schemas.openxmlformats.org/officeDocument/2006/relationships/hyperlink" Target="https://learningapps.org/watch?v=pemw5cfok16" TargetMode="Externa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learningapps.org/watch?v=pry7kd65316" TargetMode="External"/><Relationship Id="rId5" Type="http://schemas.openxmlformats.org/officeDocument/2006/relationships/hyperlink" Target="https://learningapps.org/watch?v=paqmr9w6c16" TargetMode="External"/><Relationship Id="rId4" Type="http://schemas.openxmlformats.org/officeDocument/2006/relationships/hyperlink" Target="https://learningapps.org/watch?v=ppqjhbqut1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11.png"/><Relationship Id="rId3" Type="http://schemas.microsoft.com/office/2007/relationships/media" Target="../media/media6.wav"/><Relationship Id="rId7" Type="http://schemas.microsoft.com/office/2007/relationships/media" Target="../media/media8.mp3"/><Relationship Id="rId12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4.png"/><Relationship Id="rId5" Type="http://schemas.microsoft.com/office/2007/relationships/media" Target="../media/media7.mp3"/><Relationship Id="rId10" Type="http://schemas.openxmlformats.org/officeDocument/2006/relationships/image" Target="../media/image3.jpg"/><Relationship Id="rId4" Type="http://schemas.openxmlformats.org/officeDocument/2006/relationships/audio" Target="../media/media6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://learningapps.org/watch?v=p6njbxa651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aqmr9w6c16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601061"/>
          </a:xfrm>
        </p:spPr>
        <p:txBody>
          <a:bodyPr/>
          <a:lstStyle/>
          <a:p>
            <a:r>
              <a:rPr lang="fr-FR" sz="4400" dirty="0">
                <a:latin typeface="Century" panose="02040604050505020304" pitchFamily="18" charset="0"/>
              </a:rPr>
              <a:t>Ma routine quotidienne</a:t>
            </a:r>
            <a:endParaRPr lang="el-GR" sz="4400" dirty="0">
              <a:latin typeface="Century" panose="020406040505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61708" y="3538202"/>
            <a:ext cx="9070848" cy="457201"/>
          </a:xfrm>
        </p:spPr>
        <p:txBody>
          <a:bodyPr/>
          <a:lstStyle/>
          <a:p>
            <a:r>
              <a:rPr lang="fr-FR" dirty="0"/>
              <a:t>Classe de français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92479-D94D-2398-9B80-9F74D85C2EB8}"/>
              </a:ext>
            </a:extLst>
          </p:cNvPr>
          <p:cNvSpPr txBox="1"/>
          <p:nvPr/>
        </p:nvSpPr>
        <p:spPr>
          <a:xfrm>
            <a:off x="1561708" y="4492932"/>
            <a:ext cx="9068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Dossier élaboré par </a:t>
            </a:r>
            <a:r>
              <a:rPr lang="fr-FR" dirty="0" err="1"/>
              <a:t>Chaïdo</a:t>
            </a:r>
            <a:r>
              <a:rPr lang="fr-FR" dirty="0"/>
              <a:t> </a:t>
            </a:r>
            <a:r>
              <a:rPr lang="fr-FR" dirty="0" err="1"/>
              <a:t>Natsi</a:t>
            </a:r>
            <a:r>
              <a:rPr lang="fr-FR" dirty="0"/>
              <a:t>, Conseillère </a:t>
            </a:r>
            <a:r>
              <a:rPr lang="fr-FR" sz="1600" dirty="0"/>
              <a:t>pédagogique</a:t>
            </a:r>
            <a:r>
              <a:rPr lang="fr-FR" dirty="0"/>
              <a:t> pour le français</a:t>
            </a:r>
          </a:p>
          <a:p>
            <a:pPr algn="ctr"/>
            <a:r>
              <a:rPr lang="el-GR" dirty="0"/>
              <a:t> </a:t>
            </a:r>
            <a:r>
              <a:rPr lang="en-US" dirty="0" err="1"/>
              <a:t>haidonatsi@gmail,com</a:t>
            </a:r>
            <a:r>
              <a:rPr lang="en-US" dirty="0"/>
              <a:t>  </a:t>
            </a:r>
            <a:r>
              <a:rPr lang="fr-FR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33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60286"/>
              </p:ext>
            </p:extLst>
          </p:nvPr>
        </p:nvGraphicFramePr>
        <p:xfrm>
          <a:off x="1208971" y="196154"/>
          <a:ext cx="2648655" cy="53533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6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076"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1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2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3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4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5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6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7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33269"/>
              </p:ext>
            </p:extLst>
          </p:nvPr>
        </p:nvGraphicFramePr>
        <p:xfrm>
          <a:off x="2095366" y="5667431"/>
          <a:ext cx="7223542" cy="1135116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182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Sons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C00000"/>
                          </a:solidFill>
                        </a:rPr>
                        <a:t>Actions</a:t>
                      </a:r>
                      <a:endParaRPr lang="el-G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salle de clas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23661" y="321502"/>
            <a:ext cx="609600" cy="609600"/>
          </a:xfrm>
          <a:prstGeom prst="rect">
            <a:avLst/>
          </a:prstGeom>
        </p:spPr>
      </p:pic>
      <p:pic>
        <p:nvPicPr>
          <p:cNvPr id="4" name="sf_tableau_0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23661" y="1127102"/>
            <a:ext cx="609600" cy="609600"/>
          </a:xfrm>
          <a:prstGeom prst="rect">
            <a:avLst/>
          </a:prstGeom>
        </p:spPr>
      </p:pic>
      <p:pic>
        <p:nvPicPr>
          <p:cNvPr id="10" name="velo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23661" y="3423002"/>
            <a:ext cx="609600" cy="609600"/>
          </a:xfrm>
          <a:prstGeom prst="rect">
            <a:avLst/>
          </a:prstGeom>
        </p:spPr>
      </p:pic>
      <p:pic>
        <p:nvPicPr>
          <p:cNvPr id="11" name="sf_sonnette_03_maiso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2133" y="4154360"/>
            <a:ext cx="609600" cy="609600"/>
          </a:xfrm>
          <a:prstGeom prst="rect">
            <a:avLst/>
          </a:prstGeom>
        </p:spPr>
      </p:pic>
      <p:pic>
        <p:nvPicPr>
          <p:cNvPr id="12" name="SF-cloche-ecole-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23661" y="2662674"/>
            <a:ext cx="609600" cy="609600"/>
          </a:xfrm>
          <a:prstGeom prst="rect">
            <a:avLst/>
          </a:prstGeom>
        </p:spPr>
      </p:pic>
      <p:pic>
        <p:nvPicPr>
          <p:cNvPr id="13" name="clavier phras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2133" y="4948897"/>
            <a:ext cx="609600" cy="609600"/>
          </a:xfrm>
          <a:prstGeom prst="rect">
            <a:avLst/>
          </a:prstGeom>
        </p:spPr>
      </p:pic>
      <p:pic>
        <p:nvPicPr>
          <p:cNvPr id="5" name="SF-school_récré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23661" y="1844872"/>
            <a:ext cx="609600" cy="609600"/>
          </a:xfrm>
          <a:prstGeom prst="rect">
            <a:avLst/>
          </a:prstGeom>
        </p:spPr>
      </p:pic>
      <p:graphicFrame>
        <p:nvGraphicFramePr>
          <p:cNvPr id="14" name="Πίνακας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86493"/>
              </p:ext>
            </p:extLst>
          </p:nvPr>
        </p:nvGraphicFramePr>
        <p:xfrm>
          <a:off x="4486275" y="196153"/>
          <a:ext cx="6357938" cy="53623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1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4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entury" panose="02040604050505020304" pitchFamily="18" charset="0"/>
                        </a:rPr>
                        <a:t>A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" panose="02040604050505020304" pitchFamily="18" charset="0"/>
                        </a:rPr>
                        <a:t>Il écrit au tableau.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8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entury" panose="02040604050505020304" pitchFamily="18" charset="0"/>
                        </a:rPr>
                        <a:t>B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" panose="02040604050505020304" pitchFamily="18" charset="0"/>
                        </a:rPr>
                        <a:t>C’est la sortie des classes!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8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entury" panose="02040604050505020304" pitchFamily="18" charset="0"/>
                        </a:rPr>
                        <a:t>C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" panose="02040604050505020304" pitchFamily="18" charset="0"/>
                        </a:rPr>
                        <a:t>Il sonne à la porte.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8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entury" panose="02040604050505020304" pitchFamily="18" charset="0"/>
                        </a:rPr>
                        <a:t>D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" panose="02040604050505020304" pitchFamily="18" charset="0"/>
                        </a:rPr>
                        <a:t>Il est dans la classe avec ses camarades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.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8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entury" panose="02040604050505020304" pitchFamily="18" charset="0"/>
                        </a:rPr>
                        <a:t>E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C00000"/>
                        </a:buClr>
                        <a:buFont typeface="+mj-lt"/>
                        <a:buNone/>
                      </a:pPr>
                      <a:r>
                        <a:rPr lang="fr-FR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" panose="02040604050505020304" pitchFamily="18" charset="0"/>
                        </a:rPr>
                        <a:t>Il rentre chez lui à vélo.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8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entury" panose="02040604050505020304" pitchFamily="18" charset="0"/>
                        </a:rPr>
                        <a:t>F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" panose="02040604050505020304" pitchFamily="18" charset="0"/>
                        </a:rPr>
                        <a:t>Il est dans la cour, c’est la récré!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8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entury" panose="02040604050505020304" pitchFamily="18" charset="0"/>
                        </a:rPr>
                        <a:t>G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" panose="02040604050505020304" pitchFamily="18" charset="0"/>
                        </a:rPr>
                        <a:t>Il fait ses devoirs.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8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6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34368"/>
              </p:ext>
            </p:extLst>
          </p:nvPr>
        </p:nvGraphicFramePr>
        <p:xfrm>
          <a:off x="1428804" y="144379"/>
          <a:ext cx="2871076" cy="54251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63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3869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1</a:t>
                      </a:r>
                      <a:endParaRPr lang="el-G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2</a:t>
                      </a:r>
                      <a:endParaRPr lang="el-G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3 </a:t>
                      </a:r>
                      <a:endParaRPr lang="el-G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4</a:t>
                      </a:r>
                      <a:endParaRPr lang="el-G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5</a:t>
                      </a:r>
                      <a:endParaRPr lang="el-G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6</a:t>
                      </a:r>
                      <a:endParaRPr lang="el-G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54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7</a:t>
                      </a:r>
                      <a:endParaRPr lang="el-G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64693"/>
              </p:ext>
            </p:extLst>
          </p:nvPr>
        </p:nvGraphicFramePr>
        <p:xfrm>
          <a:off x="2095366" y="5667431"/>
          <a:ext cx="7223542" cy="1135116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182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Sons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l-GR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C00000"/>
                          </a:solidFill>
                        </a:rPr>
                        <a:t>Actions</a:t>
                      </a:r>
                      <a:endParaRPr lang="el-G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A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F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salle de clas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42621" y="328593"/>
            <a:ext cx="609600" cy="609600"/>
          </a:xfrm>
          <a:prstGeom prst="rect">
            <a:avLst/>
          </a:prstGeom>
        </p:spPr>
      </p:pic>
      <p:pic>
        <p:nvPicPr>
          <p:cNvPr id="4" name="sf_tableau_0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42621" y="1122407"/>
            <a:ext cx="609600" cy="609600"/>
          </a:xfrm>
          <a:prstGeom prst="rect">
            <a:avLst/>
          </a:prstGeom>
        </p:spPr>
      </p:pic>
      <p:pic>
        <p:nvPicPr>
          <p:cNvPr id="10" name="velo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42621" y="3465513"/>
            <a:ext cx="609600" cy="609600"/>
          </a:xfrm>
          <a:prstGeom prst="rect">
            <a:avLst/>
          </a:prstGeom>
        </p:spPr>
      </p:pic>
      <p:pic>
        <p:nvPicPr>
          <p:cNvPr id="11" name="sf_sonnette_03_maiso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39938" y="4188921"/>
            <a:ext cx="609600" cy="609600"/>
          </a:xfrm>
          <a:prstGeom prst="rect">
            <a:avLst/>
          </a:prstGeom>
        </p:spPr>
      </p:pic>
      <p:pic>
        <p:nvPicPr>
          <p:cNvPr id="12" name="SF-cloche-ecole-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42621" y="2694100"/>
            <a:ext cx="609600" cy="609600"/>
          </a:xfrm>
          <a:prstGeom prst="rect">
            <a:avLst/>
          </a:prstGeom>
        </p:spPr>
      </p:pic>
      <p:pic>
        <p:nvPicPr>
          <p:cNvPr id="13" name="clavier phras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39938" y="4982735"/>
            <a:ext cx="609600" cy="60960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6096000" y="160282"/>
            <a:ext cx="4792717" cy="539334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Il est dans la classe avec ses camarades.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Il écrit au tableau.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Il est dans la cour, c’est la récré!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C’est la sortie des classes!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Il rentre chez lui à vélo.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Il sonne à la porte.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UcPeriod"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Il fait ses devoirs.</a:t>
            </a:r>
          </a:p>
        </p:txBody>
      </p:sp>
      <p:pic>
        <p:nvPicPr>
          <p:cNvPr id="5" name="SF-school_récré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42621" y="1869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6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513091"/>
            <a:ext cx="10515600" cy="108382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4">
                    <a:lumMod val="50000"/>
                  </a:schemeClr>
                </a:solidFill>
                <a:latin typeface="Century" panose="02040604050505020304" pitchFamily="18" charset="0"/>
              </a:rPr>
              <a:t>Activités numériques</a:t>
            </a:r>
            <a:endParaRPr lang="el-GR" sz="4000" b="1" dirty="0">
              <a:solidFill>
                <a:schemeClr val="accent4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86906" y="1444517"/>
            <a:ext cx="10018188" cy="4900392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La matinée de Petit Poilu.</a:t>
            </a:r>
            <a:endParaRPr lang="el-GR" dirty="0"/>
          </a:p>
          <a:p>
            <a:pPr marL="45720" indent="0">
              <a:buNone/>
            </a:pPr>
            <a:r>
              <a:rPr lang="fr-FR" u="sng" dirty="0">
                <a:hlinkClick r:id="rId3"/>
              </a:rPr>
              <a:t>https://learningapps.org/watch?v=p6njbxa6516</a:t>
            </a:r>
            <a:r>
              <a:rPr lang="fr-FR" u="sng" dirty="0"/>
              <a:t> </a:t>
            </a:r>
            <a:r>
              <a:rPr lang="fr-FR" dirty="0"/>
              <a:t>(classement sur un axe)</a:t>
            </a:r>
            <a:endParaRPr lang="el-GR" dirty="0"/>
          </a:p>
          <a:p>
            <a:r>
              <a:rPr lang="fr-FR" b="1" dirty="0"/>
              <a:t>La matinée de Petit Poilu.</a:t>
            </a:r>
            <a:endParaRPr lang="el-GR" dirty="0"/>
          </a:p>
          <a:p>
            <a:pPr marL="45720" indent="0">
              <a:buNone/>
            </a:pPr>
            <a:r>
              <a:rPr lang="fr-FR" u="sng" dirty="0">
                <a:hlinkClick r:id="rId4"/>
              </a:rPr>
              <a:t>https://learningapps.org/watch?v=ppqjhbqut16</a:t>
            </a:r>
            <a:r>
              <a:rPr lang="fr-FR" u="sng" dirty="0"/>
              <a:t> </a:t>
            </a:r>
            <a:r>
              <a:rPr lang="fr-FR" dirty="0"/>
              <a:t>(QCM)</a:t>
            </a:r>
            <a:endParaRPr lang="el-GR" dirty="0"/>
          </a:p>
          <a:p>
            <a:r>
              <a:rPr lang="fr-FR" b="1" dirty="0"/>
              <a:t>Ma routine du matin!</a:t>
            </a:r>
            <a:endParaRPr lang="el-GR" dirty="0"/>
          </a:p>
          <a:p>
            <a:pPr marL="45720" indent="0">
              <a:buNone/>
            </a:pPr>
            <a:r>
              <a:rPr lang="fr-FR" u="sng" dirty="0">
                <a:hlinkClick r:id="rId5"/>
              </a:rPr>
              <a:t>https://learningapps.org/watch?v=paqmr9w6c16</a:t>
            </a:r>
            <a:r>
              <a:rPr lang="fr-FR" u="sng" dirty="0"/>
              <a:t> </a:t>
            </a:r>
            <a:r>
              <a:rPr lang="fr-FR" dirty="0"/>
              <a:t> (Jeu de paires)</a:t>
            </a:r>
            <a:endParaRPr lang="el-GR" dirty="0"/>
          </a:p>
          <a:p>
            <a:r>
              <a:rPr lang="fr-FR" b="1" dirty="0"/>
              <a:t>Une matinée en désordre!</a:t>
            </a:r>
            <a:endParaRPr lang="el-GR" dirty="0"/>
          </a:p>
          <a:p>
            <a:pPr marL="45720" indent="0">
              <a:buNone/>
            </a:pPr>
            <a:r>
              <a:rPr lang="fr-FR" u="sng" dirty="0">
                <a:hlinkClick r:id="rId6"/>
              </a:rPr>
              <a:t>https://learningapps.org/watch?v=pry7kd65316</a:t>
            </a:r>
            <a:r>
              <a:rPr lang="fr-FR" u="sng" dirty="0"/>
              <a:t> </a:t>
            </a:r>
            <a:r>
              <a:rPr lang="fr-FR" dirty="0"/>
              <a:t>(Ordre simple)</a:t>
            </a:r>
          </a:p>
          <a:p>
            <a:r>
              <a:rPr lang="fr-FR" b="1" dirty="0"/>
              <a:t>Voilà la routine quotidienne de Petit Poilu. Tu pourrais mettre les verbes à la forme qui convient?</a:t>
            </a:r>
          </a:p>
          <a:p>
            <a:pPr marL="45720" indent="0">
              <a:buNone/>
            </a:pPr>
            <a:r>
              <a:rPr lang="fr-FR" dirty="0">
                <a:hlinkClick r:id="rId7"/>
              </a:rPr>
              <a:t>https://learningapps.org/watch?v=pemw5cfok16</a:t>
            </a:r>
            <a:r>
              <a:rPr lang="fr-FR" dirty="0"/>
              <a:t>  (Grammaire – Texte à trous)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2833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143000" y="438150"/>
            <a:ext cx="9875520" cy="733425"/>
          </a:xfrm>
        </p:spPr>
        <p:txBody>
          <a:bodyPr>
            <a:noAutofit/>
          </a:bodyPr>
          <a:lstStyle/>
          <a:p>
            <a:r>
              <a:rPr lang="fr-FR" sz="3200" dirty="0">
                <a:latin typeface="Corbel" panose="020B0503020204020204" pitchFamily="34" charset="0"/>
              </a:rPr>
              <a:t>À toi! </a:t>
            </a:r>
            <a:r>
              <a:rPr lang="fr-FR" sz="3200" dirty="0">
                <a:solidFill>
                  <a:srgbClr val="171717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</a:t>
            </a:r>
            <a:r>
              <a:rPr lang="fr-FR" sz="3200" dirty="0">
                <a:solidFill>
                  <a:srgbClr val="171717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pourrais nous parler de ta routine quotidienne ?</a:t>
            </a:r>
            <a:endParaRPr lang="el-GR" sz="3200" dirty="0">
              <a:latin typeface="Corbel" panose="020B0503020204020204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949124" y="1409700"/>
            <a:ext cx="10243595" cy="423874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quelle heure tu te réveilles? Qu’est-ce que tu prends pour le petit déj? À quelle heure tu pars à l’école? …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’habitude,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me réveille à ……………………………………………………………………………………………………………..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5000"/>
              </a:lnSpc>
              <a:spcAft>
                <a:spcPts val="800"/>
              </a:spcAft>
              <a:buNone/>
            </a:pPr>
            <a:endParaRPr lang="fr-FR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l-G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5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143000" y="438150"/>
            <a:ext cx="9875520" cy="733425"/>
          </a:xfrm>
        </p:spPr>
        <p:txBody>
          <a:bodyPr/>
          <a:lstStyle/>
          <a:p>
            <a:r>
              <a:rPr lang="fr-FR" dirty="0"/>
              <a:t>Objectifs (à revoir selon le public)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145649" y="1409700"/>
            <a:ext cx="9872871" cy="40386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</a:rPr>
              <a:t>Dans ce module tu vas apprendre à…</a:t>
            </a:r>
          </a:p>
          <a:p>
            <a:r>
              <a:rPr lang="fr-FR" dirty="0"/>
              <a:t>parler de tes activités quotidiennes </a:t>
            </a:r>
          </a:p>
          <a:p>
            <a:pPr marL="45720" indent="0">
              <a:buNone/>
            </a:pPr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Grammaire</a:t>
            </a:r>
          </a:p>
          <a:p>
            <a:r>
              <a:rPr lang="fr-FR" dirty="0"/>
              <a:t>Utiliser les verbes pronominaux: se réveiller, se lever, se laver, se brosser les dents… et des verbes d’action ex. prendre son petit déj, etc.</a:t>
            </a:r>
          </a:p>
          <a:p>
            <a:r>
              <a:rPr lang="fr-FR" dirty="0"/>
              <a:t>Relier tes actions avec des connecteurs logiques </a:t>
            </a:r>
          </a:p>
          <a:p>
            <a:pPr marL="45720" indent="0">
              <a:buNone/>
            </a:pPr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Lexique</a:t>
            </a:r>
          </a:p>
          <a:p>
            <a:pPr marL="45720" indent="0">
              <a:buNone/>
            </a:pPr>
            <a:r>
              <a:rPr lang="fr-FR" dirty="0"/>
              <a:t>Les moments de la journée</a:t>
            </a:r>
          </a:p>
          <a:p>
            <a:pPr marL="45720" indent="0">
              <a:buNone/>
            </a:pPr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Culture</a:t>
            </a:r>
          </a:p>
          <a:p>
            <a:pPr marL="45720" indent="0">
              <a:buNone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</a:rPr>
              <a:t>Cinéma français</a:t>
            </a:r>
          </a:p>
        </p:txBody>
      </p:sp>
    </p:spTree>
    <p:extLst>
      <p:ext uri="{BB962C8B-B14F-4D97-AF65-F5344CB8AC3E}">
        <p14:creationId xmlns:p14="http://schemas.microsoft.com/office/powerpoint/2010/main" val="386615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933450" y="1444515"/>
            <a:ext cx="10629900" cy="49372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Diapo 4 : </a:t>
            </a:r>
            <a:r>
              <a:rPr lang="fr-FR" dirty="0"/>
              <a:t>Remettez la matinée de Petit Poilu dans l’ordre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Diapo 5: Corrigé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Diapo 6 et 7: </a:t>
            </a:r>
            <a:r>
              <a:rPr lang="fr-FR" dirty="0"/>
              <a:t>Que fait Petit poilu? Associez les sons aux images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Diapo 8 et 9: </a:t>
            </a:r>
            <a:r>
              <a:rPr lang="fr-FR" dirty="0"/>
              <a:t>Petit Poilu parle de sa routine quotidienne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Diapo 10 et 11 (Corrigé): </a:t>
            </a:r>
            <a:r>
              <a:rPr lang="fr-FR" dirty="0"/>
              <a:t>Imaginez! Que fait Petit Poilu ensuite?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Diapo 12: </a:t>
            </a:r>
            <a:r>
              <a:rPr lang="fr-FR" dirty="0"/>
              <a:t>Activités numériques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Diapo 13: </a:t>
            </a:r>
            <a:r>
              <a:rPr lang="fr-FR" dirty="0"/>
              <a:t>Production orale et</a:t>
            </a:r>
            <a:r>
              <a:rPr lang="fr-FR"/>
              <a:t>/ou écrite</a:t>
            </a:r>
            <a:endParaRPr lang="fr-FR" dirty="0"/>
          </a:p>
        </p:txBody>
      </p:sp>
      <p:sp>
        <p:nvSpPr>
          <p:cNvPr id="6" name="Τίτλος 3"/>
          <p:cNvSpPr>
            <a:spLocks noGrp="1"/>
          </p:cNvSpPr>
          <p:nvPr>
            <p:ph type="title"/>
          </p:nvPr>
        </p:nvSpPr>
        <p:spPr>
          <a:xfrm>
            <a:off x="338433" y="503839"/>
            <a:ext cx="9875520" cy="635876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solidFill>
                  <a:schemeClr val="accent4">
                    <a:lumMod val="50000"/>
                  </a:schemeClr>
                </a:solidFill>
                <a:latin typeface="Centaur" panose="02030504050205020304" pitchFamily="18" charset="0"/>
              </a:rPr>
              <a:t>Déroulement (power point)</a:t>
            </a:r>
            <a:endParaRPr lang="el-GR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7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0" y="190594"/>
            <a:ext cx="3743327" cy="3246525"/>
            <a:chOff x="1285873" y="342900"/>
            <a:chExt cx="3743327" cy="3246525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8" t="64677" r="51116" b="7741"/>
            <a:stretch/>
          </p:blipFill>
          <p:spPr>
            <a:xfrm>
              <a:off x="1285873" y="342900"/>
              <a:ext cx="3701735" cy="3204000"/>
            </a:xfrm>
            <a:prstGeom prst="rect">
              <a:avLst/>
            </a:prstGeom>
          </p:spPr>
        </p:pic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2136" y="3013425"/>
              <a:ext cx="707064" cy="576000"/>
            </a:xfrm>
            <a:prstGeom prst="rect">
              <a:avLst/>
            </a:prstGeom>
          </p:spPr>
        </p:pic>
      </p:grpSp>
      <p:grpSp>
        <p:nvGrpSpPr>
          <p:cNvPr id="7" name="Ομάδα 6"/>
          <p:cNvGrpSpPr/>
          <p:nvPr/>
        </p:nvGrpSpPr>
        <p:grpSpPr>
          <a:xfrm>
            <a:off x="4233758" y="3468866"/>
            <a:ext cx="3724484" cy="3240000"/>
            <a:chOff x="7229472" y="342900"/>
            <a:chExt cx="3724484" cy="3240000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49" t="64450" r="6308" b="7763"/>
            <a:stretch/>
          </p:blipFill>
          <p:spPr>
            <a:xfrm>
              <a:off x="7229472" y="342900"/>
              <a:ext cx="3724484" cy="3240000"/>
            </a:xfrm>
            <a:prstGeom prst="rect">
              <a:avLst/>
            </a:prstGeom>
          </p:spPr>
        </p:pic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6892" y="3006900"/>
              <a:ext cx="707064" cy="576000"/>
            </a:xfrm>
            <a:prstGeom prst="rect">
              <a:avLst/>
            </a:prstGeom>
          </p:spPr>
        </p:pic>
      </p:grpSp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4"/>
          <a:srcRect l="1958" t="1955" r="4515"/>
          <a:stretch/>
        </p:blipFill>
        <p:spPr>
          <a:xfrm>
            <a:off x="8491537" y="189513"/>
            <a:ext cx="3700463" cy="317994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5"/>
          <a:srcRect l="2024"/>
          <a:stretch/>
        </p:blipFill>
        <p:spPr>
          <a:xfrm>
            <a:off x="0" y="3465513"/>
            <a:ext cx="3882532" cy="3243353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685" y="189513"/>
            <a:ext cx="3768631" cy="327600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539" y="3465513"/>
            <a:ext cx="3755461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Ομάδα 23"/>
          <p:cNvGrpSpPr/>
          <p:nvPr/>
        </p:nvGrpSpPr>
        <p:grpSpPr>
          <a:xfrm>
            <a:off x="3843478" y="56661"/>
            <a:ext cx="3957639" cy="3240000"/>
            <a:chOff x="6393431" y="113287"/>
            <a:chExt cx="3957639" cy="3240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49" t="3958" r="5368" b="67500"/>
            <a:stretch/>
          </p:blipFill>
          <p:spPr>
            <a:xfrm>
              <a:off x="6393431" y="113287"/>
              <a:ext cx="3957639" cy="3240000"/>
            </a:xfrm>
            <a:prstGeom prst="rect">
              <a:avLst/>
            </a:prstGeom>
          </p:spPr>
        </p:pic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8909" y="2734949"/>
              <a:ext cx="707064" cy="576000"/>
            </a:xfrm>
            <a:prstGeom prst="rect">
              <a:avLst/>
            </a:prstGeom>
          </p:spPr>
        </p:pic>
      </p:grpSp>
      <p:grpSp>
        <p:nvGrpSpPr>
          <p:cNvPr id="26" name="Ομάδα 25"/>
          <p:cNvGrpSpPr/>
          <p:nvPr/>
        </p:nvGrpSpPr>
        <p:grpSpPr>
          <a:xfrm>
            <a:off x="0" y="56661"/>
            <a:ext cx="3959138" cy="3240000"/>
            <a:chOff x="657222" y="189000"/>
            <a:chExt cx="3959138" cy="324000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" t="2608" r="49300" b="68331"/>
            <a:stretch/>
          </p:blipFill>
          <p:spPr>
            <a:xfrm>
              <a:off x="657222" y="189000"/>
              <a:ext cx="3959138" cy="3240000"/>
            </a:xfrm>
            <a:prstGeom prst="rect">
              <a:avLst/>
            </a:prstGeom>
          </p:spPr>
        </p:pic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0876" y="2853000"/>
              <a:ext cx="707064" cy="576000"/>
            </a:xfrm>
            <a:prstGeom prst="rect">
              <a:avLst/>
            </a:prstGeom>
          </p:spPr>
        </p:pic>
      </p:grpSp>
      <p:grpSp>
        <p:nvGrpSpPr>
          <p:cNvPr id="21" name="Ομάδα 20"/>
          <p:cNvGrpSpPr/>
          <p:nvPr/>
        </p:nvGrpSpPr>
        <p:grpSpPr>
          <a:xfrm>
            <a:off x="101842" y="3386138"/>
            <a:ext cx="3755453" cy="3240000"/>
            <a:chOff x="6295766" y="3552075"/>
            <a:chExt cx="3755453" cy="3240000"/>
          </a:xfrm>
        </p:grpSpPr>
        <p:pic>
          <p:nvPicPr>
            <p:cNvPr id="17" name="Εικόνα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8" t="34386" r="6326" b="37925"/>
            <a:stretch/>
          </p:blipFill>
          <p:spPr>
            <a:xfrm>
              <a:off x="6295766" y="3552075"/>
              <a:ext cx="3755453" cy="3240000"/>
            </a:xfrm>
            <a:prstGeom prst="rect">
              <a:avLst/>
            </a:prstGeom>
          </p:spPr>
        </p:pic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0152" y="6173212"/>
              <a:ext cx="707064" cy="576000"/>
            </a:xfrm>
            <a:prstGeom prst="rect">
              <a:avLst/>
            </a:prstGeom>
          </p:spPr>
        </p:pic>
      </p:grpSp>
      <p:grpSp>
        <p:nvGrpSpPr>
          <p:cNvPr id="22" name="Ομάδα 21"/>
          <p:cNvGrpSpPr/>
          <p:nvPr/>
        </p:nvGrpSpPr>
        <p:grpSpPr>
          <a:xfrm>
            <a:off x="7911560" y="56661"/>
            <a:ext cx="3733035" cy="3240000"/>
            <a:chOff x="770274" y="3552075"/>
            <a:chExt cx="3733035" cy="3240000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" t="34376" r="51011" b="36874"/>
            <a:stretch/>
          </p:blipFill>
          <p:spPr>
            <a:xfrm>
              <a:off x="770274" y="3552075"/>
              <a:ext cx="3733035" cy="3240000"/>
            </a:xfrm>
            <a:prstGeom prst="rect">
              <a:avLst/>
            </a:prstGeom>
          </p:spPr>
        </p:pic>
        <p:pic>
          <p:nvPicPr>
            <p:cNvPr id="19" name="Εικόνα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5401" y="6086475"/>
              <a:ext cx="707064" cy="576000"/>
            </a:xfrm>
            <a:prstGeom prst="rect">
              <a:avLst/>
            </a:prstGeom>
          </p:spPr>
        </p:pic>
      </p:grpSp>
      <p:pic>
        <p:nvPicPr>
          <p:cNvPr id="27" name="Εικόνα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181" y="3348113"/>
            <a:ext cx="3743268" cy="3249450"/>
          </a:xfrm>
          <a:prstGeom prst="rect">
            <a:avLst/>
          </a:prstGeom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616" y="3351161"/>
            <a:ext cx="372497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2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Ομάδα 23"/>
          <p:cNvGrpSpPr/>
          <p:nvPr/>
        </p:nvGrpSpPr>
        <p:grpSpPr>
          <a:xfrm>
            <a:off x="0" y="163129"/>
            <a:ext cx="3957639" cy="3240000"/>
            <a:chOff x="6393431" y="113287"/>
            <a:chExt cx="3957639" cy="3240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49" t="3958" r="5368" b="67500"/>
            <a:stretch/>
          </p:blipFill>
          <p:spPr>
            <a:xfrm>
              <a:off x="6393431" y="113287"/>
              <a:ext cx="3957639" cy="3240000"/>
            </a:xfrm>
            <a:prstGeom prst="rect">
              <a:avLst/>
            </a:prstGeom>
          </p:spPr>
        </p:pic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38909" y="2734949"/>
              <a:ext cx="707064" cy="576000"/>
            </a:xfrm>
            <a:prstGeom prst="rect">
              <a:avLst/>
            </a:prstGeom>
          </p:spPr>
        </p:pic>
      </p:grpSp>
      <p:grpSp>
        <p:nvGrpSpPr>
          <p:cNvPr id="26" name="Ομάδα 25"/>
          <p:cNvGrpSpPr/>
          <p:nvPr/>
        </p:nvGrpSpPr>
        <p:grpSpPr>
          <a:xfrm>
            <a:off x="8232862" y="111002"/>
            <a:ext cx="3959138" cy="3240000"/>
            <a:chOff x="657222" y="189000"/>
            <a:chExt cx="3959138" cy="324000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" t="2608" r="49300" b="68331"/>
            <a:stretch/>
          </p:blipFill>
          <p:spPr>
            <a:xfrm>
              <a:off x="657222" y="189000"/>
              <a:ext cx="3959138" cy="3240000"/>
            </a:xfrm>
            <a:prstGeom prst="rect">
              <a:avLst/>
            </a:prstGeom>
          </p:spPr>
        </p:pic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60876" y="2853000"/>
              <a:ext cx="707064" cy="576000"/>
            </a:xfrm>
            <a:prstGeom prst="rect">
              <a:avLst/>
            </a:prstGeom>
          </p:spPr>
        </p:pic>
      </p:grpSp>
      <p:grpSp>
        <p:nvGrpSpPr>
          <p:cNvPr id="22" name="Ομάδα 21"/>
          <p:cNvGrpSpPr/>
          <p:nvPr/>
        </p:nvGrpSpPr>
        <p:grpSpPr>
          <a:xfrm>
            <a:off x="4229483" y="170961"/>
            <a:ext cx="3733035" cy="3240000"/>
            <a:chOff x="770274" y="3552075"/>
            <a:chExt cx="3733035" cy="3240000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" t="34376" r="51011" b="36874"/>
            <a:stretch/>
          </p:blipFill>
          <p:spPr>
            <a:xfrm>
              <a:off x="770274" y="3552075"/>
              <a:ext cx="3733035" cy="3240000"/>
            </a:xfrm>
            <a:prstGeom prst="rect">
              <a:avLst/>
            </a:prstGeom>
          </p:spPr>
        </p:pic>
        <p:pic>
          <p:nvPicPr>
            <p:cNvPr id="19" name="Εικόνα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45401" y="6086475"/>
              <a:ext cx="707064" cy="576000"/>
            </a:xfrm>
            <a:prstGeom prst="rect">
              <a:avLst/>
            </a:prstGeom>
          </p:spPr>
        </p:pic>
      </p:grpSp>
      <p:pic>
        <p:nvPicPr>
          <p:cNvPr id="3" name="brossage_den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61510" y="5081587"/>
            <a:ext cx="609600" cy="609600"/>
          </a:xfrm>
          <a:prstGeom prst="rect">
            <a:avLst/>
          </a:prstGeom>
        </p:spPr>
      </p:pic>
      <p:pic>
        <p:nvPicPr>
          <p:cNvPr id="5" name="douche-seq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0897" y="5064343"/>
            <a:ext cx="609600" cy="609600"/>
          </a:xfrm>
          <a:prstGeom prst="rect">
            <a:avLst/>
          </a:prstGeom>
        </p:spPr>
      </p:pic>
      <p:pic>
        <p:nvPicPr>
          <p:cNvPr id="6" name="reveil-mecaniqu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2297" y="5064343"/>
            <a:ext cx="609600" cy="609600"/>
          </a:xfrm>
          <a:prstGeom prst="rect">
            <a:avLst/>
          </a:prstGeom>
        </p:spPr>
      </p:pic>
      <p:pic>
        <p:nvPicPr>
          <p:cNvPr id="8" name="sf-ronflements-femme-04" title="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0983" y="5058923"/>
            <a:ext cx="609600" cy="609600"/>
          </a:xfrm>
          <a:prstGeom prst="rect">
            <a:avLst/>
          </a:prstGeom>
        </p:spPr>
      </p:pic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75031"/>
              </p:ext>
            </p:extLst>
          </p:nvPr>
        </p:nvGraphicFramePr>
        <p:xfrm>
          <a:off x="2783945" y="3962495"/>
          <a:ext cx="6807730" cy="56755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6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1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Sons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7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7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Ομάδα 20"/>
          <p:cNvGrpSpPr/>
          <p:nvPr/>
        </p:nvGrpSpPr>
        <p:grpSpPr>
          <a:xfrm>
            <a:off x="0" y="179550"/>
            <a:ext cx="3755453" cy="3240000"/>
            <a:chOff x="6295766" y="3552075"/>
            <a:chExt cx="3755453" cy="3240000"/>
          </a:xfrm>
        </p:grpSpPr>
        <p:pic>
          <p:nvPicPr>
            <p:cNvPr id="17" name="Εικόνα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8" t="34386" r="6326" b="37925"/>
            <a:stretch/>
          </p:blipFill>
          <p:spPr>
            <a:xfrm>
              <a:off x="6295766" y="3552075"/>
              <a:ext cx="3755453" cy="3240000"/>
            </a:xfrm>
            <a:prstGeom prst="rect">
              <a:avLst/>
            </a:prstGeom>
          </p:spPr>
        </p:pic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40152" y="6173212"/>
              <a:ext cx="707064" cy="576000"/>
            </a:xfrm>
            <a:prstGeom prst="rect">
              <a:avLst/>
            </a:prstGeom>
          </p:spPr>
        </p:pic>
      </p:grpSp>
      <p:pic>
        <p:nvPicPr>
          <p:cNvPr id="27" name="Εικόνα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4366" y="179550"/>
            <a:ext cx="3743268" cy="3249450"/>
          </a:xfrm>
          <a:prstGeom prst="rect">
            <a:avLst/>
          </a:prstGeom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6547" y="185647"/>
            <a:ext cx="3724979" cy="3243353"/>
          </a:xfrm>
          <a:prstGeom prst="rect">
            <a:avLst/>
          </a:prstGeom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21880"/>
              </p:ext>
            </p:extLst>
          </p:nvPr>
        </p:nvGraphicFramePr>
        <p:xfrm>
          <a:off x="2692135" y="4269280"/>
          <a:ext cx="6807730" cy="56755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6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1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Sons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Lait_céréal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1200" y="5381768"/>
            <a:ext cx="609600" cy="609600"/>
          </a:xfrm>
          <a:prstGeom prst="rect">
            <a:avLst/>
          </a:prstGeom>
        </p:spPr>
      </p:pic>
      <p:pic>
        <p:nvPicPr>
          <p:cNvPr id="6" name="manger une bisco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5504" y="5381768"/>
            <a:ext cx="609600" cy="609600"/>
          </a:xfrm>
          <a:prstGeom prst="rect">
            <a:avLst/>
          </a:prstGeom>
        </p:spPr>
      </p:pic>
      <p:pic>
        <p:nvPicPr>
          <p:cNvPr id="8" name="biso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66896" y="5372318"/>
            <a:ext cx="609600" cy="609600"/>
          </a:xfrm>
          <a:prstGeom prst="rect">
            <a:avLst/>
          </a:prstGeom>
        </p:spPr>
      </p:pic>
      <p:pic>
        <p:nvPicPr>
          <p:cNvPr id="9" name="SF-cloche-ecole-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70602" y="5381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223" y="3983969"/>
            <a:ext cx="2753140" cy="2376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9665"/>
            <a:ext cx="2755519" cy="2340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90" y="3983969"/>
            <a:ext cx="2697193" cy="23400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837651" y="458762"/>
            <a:ext cx="5319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  <a:latin typeface="Imprint MT Shadow" pitchFamily="82"/>
              </a:rPr>
              <a:t>Et voilà ma routine du matin!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8851520" y="1671104"/>
            <a:ext cx="2834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D’habitude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, 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huit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heures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moins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 cinq, 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je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suis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 encore au lit! Je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dors</a:t>
            </a:r>
            <a:r>
              <a:rPr lang="en-US" sz="2400" dirty="0">
                <a:latin typeface="Corbel" panose="020B0503020204020204" pitchFamily="34" charset="0"/>
                <a:ea typeface="SimSun" panose="02010600030101010101" pitchFamily="2" charset="-122"/>
              </a:rPr>
              <a:t>.</a:t>
            </a:r>
            <a:endParaRPr lang="el-GR" sz="2400" dirty="0">
              <a:latin typeface="Corbel" panose="020B050302020402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702622" y="5310097"/>
            <a:ext cx="2519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Je me reveille 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à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huit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heures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 cinq.</a:t>
            </a:r>
            <a:endParaRPr lang="el-GR" sz="2400" dirty="0">
              <a:latin typeface="Corbel" panose="020B050302020402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9648850" y="4940765"/>
            <a:ext cx="2037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Puis</a:t>
            </a:r>
            <a:r>
              <a:rPr lang="en-US" sz="2400" dirty="0">
                <a:solidFill>
                  <a:srgbClr val="009900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,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je me lave et je me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brosse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 les dents.</a:t>
            </a:r>
            <a:endParaRPr lang="el-GR" sz="2400" dirty="0">
              <a:latin typeface="Corbel" panose="020B0503020204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291" y="1301943"/>
            <a:ext cx="2073593" cy="20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6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466" y="3609173"/>
            <a:ext cx="2663772" cy="2340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8" y="3523004"/>
            <a:ext cx="2718862" cy="234000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776915" y="493521"/>
            <a:ext cx="5319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  <a:latin typeface="Imprint MT Shadow" pitchFamily="82"/>
              </a:rPr>
              <a:t>Et voilà ma routine du matin!</a:t>
            </a:r>
            <a:endParaRPr lang="el-GR" dirty="0"/>
          </a:p>
        </p:txBody>
      </p:sp>
      <p:sp>
        <p:nvSpPr>
          <p:cNvPr id="12" name="Ορθογώνιο 11"/>
          <p:cNvSpPr/>
          <p:nvPr/>
        </p:nvSpPr>
        <p:spPr>
          <a:xfrm>
            <a:off x="3654376" y="4891719"/>
            <a:ext cx="2308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Ensuite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maman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 me fait un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bisou</a:t>
            </a:r>
            <a:endParaRPr lang="el-GR" sz="2400" dirty="0">
              <a:latin typeface="Corbel" panose="020B050302020402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9242704" y="5087847"/>
            <a:ext cx="2037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et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 je pars à       l’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école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.</a:t>
            </a:r>
            <a:endParaRPr lang="el-GR" sz="2400" dirty="0">
              <a:latin typeface="Corbel" panose="020B0503020204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247" y="808442"/>
            <a:ext cx="2792210" cy="2444708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9242703" y="2422153"/>
            <a:ext cx="2037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Après,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je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prends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 mon petit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déjeuner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.</a:t>
            </a:r>
            <a:endParaRPr lang="el-GR" sz="2400" dirty="0">
              <a:latin typeface="Corbel" panose="020B0503020204020204" pitchFamily="34" charset="0"/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47" y="1348150"/>
            <a:ext cx="1905000" cy="1905000"/>
          </a:xfrm>
          <a:prstGeom prst="rect">
            <a:avLst/>
          </a:prstGeom>
        </p:spPr>
      </p:pic>
      <p:sp>
        <p:nvSpPr>
          <p:cNvPr id="16" name="Ορθογώνιο 15"/>
          <p:cNvSpPr/>
          <p:nvPr/>
        </p:nvSpPr>
        <p:spPr>
          <a:xfrm>
            <a:off x="180880" y="5949173"/>
            <a:ext cx="12011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Découvre</a:t>
            </a:r>
            <a:r>
              <a:rPr lang="en-US" sz="2000" dirty="0"/>
              <a:t> ma routine </a:t>
            </a:r>
            <a:r>
              <a:rPr lang="en-US" sz="2000" dirty="0" err="1"/>
              <a:t>aussi</a:t>
            </a:r>
            <a:r>
              <a:rPr lang="en-US" sz="2000" dirty="0"/>
              <a:t> sur </a:t>
            </a:r>
            <a:r>
              <a:rPr lang="en-US" sz="2000" dirty="0">
                <a:hlinkClick r:id="rId6"/>
              </a:rPr>
              <a:t>https://learningapps.org/watch?v=paqmr9w6c16</a:t>
            </a:r>
            <a:r>
              <a:rPr lang="en-US" sz="2000" dirty="0"/>
              <a:t> </a:t>
            </a:r>
          </a:p>
          <a:p>
            <a:r>
              <a:rPr lang="fr-FR" sz="2000" u="sng" dirty="0">
                <a:hlinkClick r:id="rId7"/>
              </a:rPr>
              <a:t>http://LearningApps.org/watch?v=p6njbxa6516</a:t>
            </a:r>
            <a:endParaRPr lang="el-GR" sz="2000" dirty="0"/>
          </a:p>
          <a:p>
            <a:r>
              <a:rPr lang="fr-FR" sz="2000" dirty="0"/>
              <a:t> </a:t>
            </a:r>
            <a:endParaRPr lang="el-GR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53380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Βάση">
  <a:themeElements>
    <a:clrScheme name="Γαλαζοπράσινο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Βάση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Γαλαζοπράσινο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593</Words>
  <Application>Microsoft Office PowerPoint</Application>
  <PresentationFormat>Ευρεία οθόνη</PresentationFormat>
  <Paragraphs>129</Paragraphs>
  <Slides>13</Slides>
  <Notes>1</Notes>
  <HiddenSlides>0</HiddenSlides>
  <MMClips>22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Centaur</vt:lpstr>
      <vt:lpstr>Century</vt:lpstr>
      <vt:lpstr>Century Gothic</vt:lpstr>
      <vt:lpstr>Corbel</vt:lpstr>
      <vt:lpstr>Garamond</vt:lpstr>
      <vt:lpstr>Imprint MT Shadow</vt:lpstr>
      <vt:lpstr>Θέμα του Office</vt:lpstr>
      <vt:lpstr>Savon</vt:lpstr>
      <vt:lpstr>Βάση</vt:lpstr>
      <vt:lpstr>Ma routine quotidienne</vt:lpstr>
      <vt:lpstr>Objectifs (à revoir selon le public)</vt:lpstr>
      <vt:lpstr>Déroulement (power point)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Activités numériques</vt:lpstr>
      <vt:lpstr>À toi! Tu pourrais nous parler de ta routine quotidienne 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ΠΕΚ 2</dc:creator>
  <cp:lastModifiedBy>ΧΑΙΔΩ ΝΑΤΣΗ</cp:lastModifiedBy>
  <cp:revision>56</cp:revision>
  <dcterms:created xsi:type="dcterms:W3CDTF">2016-09-15T19:01:42Z</dcterms:created>
  <dcterms:modified xsi:type="dcterms:W3CDTF">2023-11-15T03:51:26Z</dcterms:modified>
</cp:coreProperties>
</file>