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9" r:id="rId3"/>
    <p:sldId id="258" r:id="rId4"/>
    <p:sldId id="261" r:id="rId5"/>
    <p:sldId id="260" r:id="rId6"/>
    <p:sldId id="264" r:id="rId7"/>
    <p:sldId id="262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4652-63CF-4BCC-8F27-0D82F4F9B175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84507-BC99-40F0-9CBA-60DE31429B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48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09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7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174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45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67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92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98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8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33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29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98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82FB25F-DC93-4703-B215-67DF0AEA2E8D}" type="datetimeFigureOut">
              <a:rPr lang="el-GR" smtClean="0"/>
              <a:t>31/3/2024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D37F224-03B7-4C3C-8C7D-6E3D34C1A3B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7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hyperlink" Target="https://agriculture.gouv.fr/campagne-de-sensibilisation-la-protection-des-animaux-de-compagnie-le-kit-de-communic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hyperlink" Target="https://agriculture.gouv.fr/campagne-de-sensibilisation-la-protection-des-animaux-de-compagnie-le-kit-de-communic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agriculture.gouv.fr/campagne-de-sensibilisation-la-protection-des-animaux-de-compagnie-le-kit-de-communication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culture.gouv.fr/campagne-de-sensibilisation-la-protection-des-animaux-de-compagnie-le-kit-de-communication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griculture.gouv.fr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E85161-508C-E1EE-A89B-A51ED4E89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17" y="517823"/>
            <a:ext cx="9966960" cy="1907999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Aptos Display" panose="020B0004020202020204" pitchFamily="34" charset="0"/>
              </a:rPr>
              <a:t>4 avril : Journée Mondiale des Animaux Errants</a:t>
            </a:r>
            <a:br>
              <a:rPr lang="fr-FR" sz="4800" dirty="0">
                <a:solidFill>
                  <a:schemeClr val="accent1"/>
                </a:solidFill>
                <a:latin typeface="Aptos Display" panose="020B0004020202020204" pitchFamily="34" charset="0"/>
              </a:rPr>
            </a:br>
            <a:endParaRPr lang="el-GR" sz="4800" dirty="0">
              <a:solidFill>
                <a:schemeClr val="accent1"/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F8B3453-C7D7-C7F1-D430-C830EDB82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217" y="2254950"/>
            <a:ext cx="10426148" cy="1562493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Non à l’abandon! </a:t>
            </a:r>
          </a:p>
          <a:p>
            <a:r>
              <a:rPr lang="fr-FR" sz="40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« Adopter un animal, c’est s’engager! » </a:t>
            </a:r>
          </a:p>
          <a:p>
            <a:endParaRPr lang="el-GR" sz="4000" dirty="0">
              <a:solidFill>
                <a:schemeClr val="accent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3F53A91-7AB7-E1B3-8BA8-DC053EEB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Natsi </a:t>
            </a:r>
            <a:r>
              <a:rPr lang="fr-FR" dirty="0" err="1"/>
              <a:t>Chaïdo</a:t>
            </a:r>
            <a:r>
              <a:rPr lang="fr-FR" dirty="0"/>
              <a:t>, Conseillère pédagogique de français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6B09F-ECE6-313B-A754-68A80E3C442E}"/>
              </a:ext>
            </a:extLst>
          </p:cNvPr>
          <p:cNvSpPr txBox="1"/>
          <p:nvPr/>
        </p:nvSpPr>
        <p:spPr>
          <a:xfrm>
            <a:off x="1524000" y="4603050"/>
            <a:ext cx="7971183" cy="1162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l-GR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Απριλίου: Πανελλήνια Σχολική Ημέρα Φιλοζωίας </a:t>
            </a:r>
            <a:endParaRPr lang="fr-FR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έναρξη το σχολικό έτος 2023 – 2024</a:t>
            </a: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υπ’ </a:t>
            </a:r>
            <a:r>
              <a:rPr lang="el-G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</a:t>
            </a: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</a:t>
            </a:r>
            <a:r>
              <a:rPr lang="el-G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28131/ΓΔ4/15-03-2024 Εγκύκλιος του ΥΠΑΙΘΑ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4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0BF5B5-5C5B-192C-306E-707A4FF9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7090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Non à l’abandon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775E21-42D2-C9AD-D6DC-4F0350FD9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62271"/>
            <a:ext cx="10058400" cy="49099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fr-FR" b="1" dirty="0">
                <a:latin typeface="Aptos" panose="020B0004020202020204" pitchFamily="34" charset="0"/>
              </a:rPr>
              <a:t>Type de document: </a:t>
            </a:r>
            <a:r>
              <a:rPr lang="fr-FR" dirty="0">
                <a:latin typeface="Aptos" panose="020B0004020202020204" pitchFamily="34" charset="0"/>
              </a:rPr>
              <a:t>Clip et Cartes pour les réseaux sociaux de la campagne </a:t>
            </a:r>
            <a:r>
              <a:rPr lang="fr-FR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#StopAbandon</a:t>
            </a:r>
            <a:r>
              <a:rPr lang="fr-FR" dirty="0">
                <a:latin typeface="Aptos" panose="020B0004020202020204" pitchFamily="34" charset="0"/>
              </a:rPr>
              <a:t> du </a:t>
            </a:r>
            <a:r>
              <a:rPr lang="fr-FR" kern="0" dirty="0">
                <a:solidFill>
                  <a:srgbClr val="3A3A3A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Ministère de l’Agriculture et de la Souveraineté Alimentaire</a:t>
            </a:r>
            <a:endParaRPr lang="fr-FR" dirty="0"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FR" b="1" dirty="0">
                <a:latin typeface="Aptos" panose="020B0004020202020204" pitchFamily="34" charset="0"/>
              </a:rPr>
              <a:t>Niveau: </a:t>
            </a:r>
            <a:r>
              <a:rPr lang="fr-FR" dirty="0">
                <a:latin typeface="Aptos" panose="020B0004020202020204" pitchFamily="34" charset="0"/>
              </a:rPr>
              <a:t>À partir du niveau A1+/A2 </a:t>
            </a:r>
          </a:p>
          <a:p>
            <a:pPr>
              <a:lnSpc>
                <a:spcPct val="120000"/>
              </a:lnSpc>
            </a:pPr>
            <a:r>
              <a:rPr lang="fr-FR" b="1" dirty="0">
                <a:latin typeface="Aptos" panose="020B0004020202020204" pitchFamily="34" charset="0"/>
              </a:rPr>
              <a:t>Durée de l'activité: </a:t>
            </a:r>
            <a:r>
              <a:rPr lang="fr-FR" dirty="0">
                <a:latin typeface="Aptos" panose="020B0004020202020204" pitchFamily="34" charset="0"/>
              </a:rPr>
              <a:t>deux séances (ou plus, si on choisit toutes les activités). </a:t>
            </a:r>
          </a:p>
          <a:p>
            <a:pPr>
              <a:lnSpc>
                <a:spcPct val="120000"/>
              </a:lnSpc>
            </a:pPr>
            <a:r>
              <a:rPr lang="fr-FR" b="1" kern="0" dirty="0">
                <a:solidFill>
                  <a:srgbClr val="3A3A3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Matériel : </a:t>
            </a:r>
            <a:r>
              <a:rPr lang="fr-FR" kern="0" dirty="0">
                <a:solidFill>
                  <a:srgbClr val="3A3A3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Ordinateur et vidéo projecteur. Présentation (pptx) </a:t>
            </a:r>
          </a:p>
          <a:p>
            <a:pPr>
              <a:lnSpc>
                <a:spcPct val="120000"/>
              </a:lnSpc>
            </a:pPr>
            <a:r>
              <a:rPr lang="fr-FR" sz="2000" dirty="0">
                <a:latin typeface="Aptos" panose="020B0004020202020204" pitchFamily="34" charset="0"/>
              </a:rPr>
              <a:t>Objectifs :   </a:t>
            </a:r>
          </a:p>
          <a:p>
            <a:pPr lvl="1">
              <a:lnSpc>
                <a:spcPct val="120000"/>
              </a:lnSpc>
            </a:pPr>
            <a:r>
              <a:rPr lang="fr-FR" sz="2000" dirty="0">
                <a:latin typeface="Aptos" panose="020B0004020202020204" pitchFamily="34" charset="0"/>
              </a:rPr>
              <a:t>Sensibiliser au thème de l’abandon des animaux et en général au thème des animaux errants et à leur protection.</a:t>
            </a:r>
          </a:p>
          <a:p>
            <a:pPr lvl="1">
              <a:lnSpc>
                <a:spcPct val="120000"/>
              </a:lnSpc>
            </a:pPr>
            <a:r>
              <a:rPr lang="fr-FR" sz="2000" dirty="0">
                <a:latin typeface="Aptos" panose="020B0004020202020204" pitchFamily="34" charset="0"/>
              </a:rPr>
              <a:t>Analyser des documents multimodaux (cartes médiatiques et clip de sensibilisation à l’abandon/protection des animaux)</a:t>
            </a:r>
          </a:p>
          <a:p>
            <a:pPr lvl="1">
              <a:lnSpc>
                <a:spcPct val="120000"/>
              </a:lnSpc>
            </a:pPr>
            <a:r>
              <a:rPr lang="fr-FR" sz="2000" dirty="0">
                <a:latin typeface="Aptos" panose="020B0004020202020204" pitchFamily="34" charset="0"/>
              </a:rPr>
              <a:t>Découvrir le message des documents d’une campagne de sensibilisation à l’abandon des animaux</a:t>
            </a:r>
          </a:p>
          <a:p>
            <a:pPr lvl="1">
              <a:lnSpc>
                <a:spcPct val="120000"/>
              </a:lnSpc>
            </a:pPr>
            <a:r>
              <a:rPr lang="fr-FR" sz="2000" dirty="0">
                <a:latin typeface="Aptos" panose="020B0004020202020204" pitchFamily="34" charset="0"/>
              </a:rPr>
              <a:t>Exprimer son opinion</a:t>
            </a:r>
          </a:p>
          <a:p>
            <a:pPr lvl="1">
              <a:lnSpc>
                <a:spcPct val="120000"/>
              </a:lnSpc>
            </a:pPr>
            <a:r>
              <a:rPr lang="fr-FR" sz="2000" dirty="0">
                <a:latin typeface="Aptos" panose="020B0004020202020204" pitchFamily="34" charset="0"/>
              </a:rPr>
              <a:t>Informer/Proposer des solutions</a:t>
            </a:r>
          </a:p>
        </p:txBody>
      </p:sp>
    </p:spTree>
    <p:extLst>
      <p:ext uri="{BB962C8B-B14F-4D97-AF65-F5344CB8AC3E}">
        <p14:creationId xmlns:p14="http://schemas.microsoft.com/office/powerpoint/2010/main" val="9183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B85F71-0676-370F-1058-5C8FC524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53" y="413358"/>
            <a:ext cx="10058400" cy="665438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Mise en route</a:t>
            </a: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0C9D98-C803-AE5E-FDEA-F88A3C64A055}"/>
              </a:ext>
            </a:extLst>
          </p:cNvPr>
          <p:cNvSpPr/>
          <p:nvPr/>
        </p:nvSpPr>
        <p:spPr>
          <a:xfrm>
            <a:off x="160257" y="6193410"/>
            <a:ext cx="10967992" cy="55618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Source: </a:t>
            </a:r>
            <a:r>
              <a:rPr lang="fr-FR" sz="1400" dirty="0">
                <a:hlinkClick r:id="rId4"/>
              </a:rPr>
              <a:t>https://agriculture.gouv.fr/campagne-de-sensibilisation-la-protection-des-animaux-de-compagnie-le-kit-de-communication</a:t>
            </a:r>
            <a:r>
              <a:rPr lang="fr-FR" sz="1400" dirty="0"/>
              <a:t> </a:t>
            </a:r>
            <a:endParaRPr lang="el-GR" sz="1400" dirty="0"/>
          </a:p>
        </p:txBody>
      </p:sp>
      <p:pic>
        <p:nvPicPr>
          <p:cNvPr id="13" name="20210701_Clip_StopAbandon_carre_MASA">
            <a:hlinkClick r:id="" action="ppaction://media"/>
            <a:extLst>
              <a:ext uri="{FF2B5EF4-FFF2-40B4-BE49-F238E27FC236}">
                <a16:creationId xmlns:a16="http://schemas.microsoft.com/office/drawing/2014/main" id="{5BD5CFCC-93E2-6831-9DB3-C5E8390BE47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0350" y="1811609"/>
            <a:ext cx="4051300" cy="40513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D6D5F-0F84-45FC-25A2-2901B105C316}"/>
              </a:ext>
            </a:extLst>
          </p:cNvPr>
          <p:cNvSpPr txBox="1"/>
          <p:nvPr/>
        </p:nvSpPr>
        <p:spPr>
          <a:xfrm>
            <a:off x="966153" y="1214370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Activité 1.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Remue-méninges</a:t>
            </a:r>
            <a:endParaRPr lang="el-GR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CEB48A-CA5D-680E-47B0-7B840C29CCE8}"/>
              </a:ext>
            </a:extLst>
          </p:cNvPr>
          <p:cNvSpPr txBox="1"/>
          <p:nvPr/>
        </p:nvSpPr>
        <p:spPr>
          <a:xfrm>
            <a:off x="8293923" y="1997839"/>
            <a:ext cx="36968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i="1" dirty="0"/>
              <a:t>Travail en binôme</a:t>
            </a:r>
          </a:p>
          <a:p>
            <a:endParaRPr lang="fr-FR" dirty="0"/>
          </a:p>
          <a:p>
            <a:r>
              <a:rPr lang="fr-FR" dirty="0"/>
              <a:t>Regardez le clip et répondez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 est le message de ce clip?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Qui est à l’origine de cette campagne?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À qui s’adresse-t-elle?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Dans quel but?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D3A8EF-97B1-40E9-D296-F669CEEDC169}"/>
              </a:ext>
            </a:extLst>
          </p:cNvPr>
          <p:cNvSpPr txBox="1"/>
          <p:nvPr/>
        </p:nvSpPr>
        <p:spPr>
          <a:xfrm>
            <a:off x="527809" y="1997839"/>
            <a:ext cx="35425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i="1" dirty="0"/>
              <a:t>Travail en classe entière</a:t>
            </a:r>
          </a:p>
          <a:p>
            <a:endParaRPr lang="fr-FR" dirty="0"/>
          </a:p>
          <a:p>
            <a:r>
              <a:rPr lang="fr-FR" dirty="0"/>
              <a:t>Regardez le clip et répondez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Qu’est-ce que ce clip vous évoque?</a:t>
            </a:r>
          </a:p>
          <a:p>
            <a:r>
              <a:rPr lang="fr-FR" dirty="0"/>
              <a:t>Donnez les 3 premiers mots qui vous viennent à l’esprit</a:t>
            </a:r>
          </a:p>
          <a:p>
            <a:r>
              <a:rPr lang="fr-FR" dirty="0"/>
              <a:t>ou donnez vos émotions! </a:t>
            </a:r>
          </a:p>
        </p:txBody>
      </p:sp>
    </p:spTree>
    <p:extLst>
      <p:ext uri="{BB962C8B-B14F-4D97-AF65-F5344CB8AC3E}">
        <p14:creationId xmlns:p14="http://schemas.microsoft.com/office/powerpoint/2010/main" val="20533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B85F71-0676-370F-1058-5C8FC524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53" y="413358"/>
            <a:ext cx="10058400" cy="665438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Mise en route</a:t>
            </a: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0C9D98-C803-AE5E-FDEA-F88A3C64A055}"/>
              </a:ext>
            </a:extLst>
          </p:cNvPr>
          <p:cNvSpPr/>
          <p:nvPr/>
        </p:nvSpPr>
        <p:spPr>
          <a:xfrm>
            <a:off x="160257" y="6193410"/>
            <a:ext cx="10967992" cy="55618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Source: </a:t>
            </a:r>
            <a:r>
              <a:rPr lang="fr-FR" sz="1400" dirty="0">
                <a:hlinkClick r:id="rId4"/>
              </a:rPr>
              <a:t>https://agriculture.gouv.fr/campagne-de-sensibilisation-la-protection-des-animaux-de-compagnie-le-kit-de-communication</a:t>
            </a:r>
            <a:r>
              <a:rPr lang="fr-FR" sz="1400" dirty="0"/>
              <a:t> </a:t>
            </a:r>
            <a:endParaRPr lang="el-GR" sz="1400" dirty="0"/>
          </a:p>
        </p:txBody>
      </p:sp>
      <p:pic>
        <p:nvPicPr>
          <p:cNvPr id="13" name="20210701_Clip_StopAbandon_carre_MASA">
            <a:hlinkClick r:id="" action="ppaction://media"/>
            <a:extLst>
              <a:ext uri="{FF2B5EF4-FFF2-40B4-BE49-F238E27FC236}">
                <a16:creationId xmlns:a16="http://schemas.microsoft.com/office/drawing/2014/main" id="{5BD5CFCC-93E2-6831-9DB3-C5E8390BE47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0350" y="1857231"/>
            <a:ext cx="4051300" cy="40513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5D6D5F-0F84-45FC-25A2-2901B105C316}"/>
              </a:ext>
            </a:extLst>
          </p:cNvPr>
          <p:cNvSpPr txBox="1"/>
          <p:nvPr/>
        </p:nvSpPr>
        <p:spPr>
          <a:xfrm>
            <a:off x="966153" y="1214370"/>
            <a:ext cx="7621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Activité 1.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Remue-méninges-Discussion</a:t>
            </a:r>
            <a:endParaRPr lang="el-GR" sz="2400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F6A5E92-8416-C42F-5BAD-34B4FB17350D}"/>
              </a:ext>
            </a:extLst>
          </p:cNvPr>
          <p:cNvSpPr/>
          <p:nvPr/>
        </p:nvSpPr>
        <p:spPr>
          <a:xfrm>
            <a:off x="8121650" y="1960914"/>
            <a:ext cx="3696876" cy="4051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Discussion</a:t>
            </a:r>
          </a:p>
          <a:p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>
                <a:latin typeface="Aptos" panose="020B0004020202020204" pitchFamily="34" charset="0"/>
              </a:rPr>
              <a:t>Un animal n’est pas un objet: on ne l’offre pas en cadeau.</a:t>
            </a:r>
          </a:p>
          <a:p>
            <a:r>
              <a:rPr lang="fr-FR" dirty="0">
                <a:latin typeface="Aptos" panose="020B0004020202020204" pitchFamily="34" charset="0"/>
              </a:rPr>
              <a:t>C’est un être sensible 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r>
              <a:rPr lang="fr-FR" dirty="0">
                <a:latin typeface="Aptos" panose="020B0004020202020204" pitchFamily="34" charset="0"/>
              </a:rPr>
              <a:t>(Voir statut juridique des animaux domestiques </a:t>
            </a:r>
            <a:r>
              <a:rPr lang="fr-FR" b="0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« des êtres vivants doués de sensibilité » </a:t>
            </a:r>
            <a:r>
              <a:rPr lang="fr-FR" dirty="0">
                <a:latin typeface="Aptos" panose="020B0004020202020204" pitchFamily="34" charset="0"/>
              </a:rPr>
              <a:t>)</a:t>
            </a:r>
            <a:endParaRPr lang="el-GR" dirty="0"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595621-D7CF-8FDE-1485-454A5AEDF13F}"/>
              </a:ext>
            </a:extLst>
          </p:cNvPr>
          <p:cNvSpPr txBox="1"/>
          <p:nvPr/>
        </p:nvSpPr>
        <p:spPr>
          <a:xfrm>
            <a:off x="373474" y="1960914"/>
            <a:ext cx="36234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Regardez le clip et discutez en petits groupes.</a:t>
            </a:r>
          </a:p>
          <a:p>
            <a:pPr algn="ctr"/>
            <a:endParaRPr lang="fr-FR" b="1" dirty="0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Comment sont décrits les animaux?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ptos" panose="020B0004020202020204" pitchFamily="34" charset="0"/>
              </a:rPr>
              <a:t>Comment on choisit (on adopte) les animaux de compagnie? Quels sont les critères?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Quel animal choisit-on finalement dans ce clip? Pourquoi? (Bonne idée cadeau!!!)</a:t>
            </a:r>
          </a:p>
        </p:txBody>
      </p:sp>
    </p:spTree>
    <p:extLst>
      <p:ext uri="{BB962C8B-B14F-4D97-AF65-F5344CB8AC3E}">
        <p14:creationId xmlns:p14="http://schemas.microsoft.com/office/powerpoint/2010/main" val="43096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0019058-479E-BAAD-7E08-07EE2FBCA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0" y="2070624"/>
            <a:ext cx="3960000" cy="39600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FCA034-033B-3512-A6B5-D33DD2140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624"/>
            <a:ext cx="3960000" cy="3960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42F8CC6-0393-0194-A72E-39EC56F60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00" y="2070624"/>
            <a:ext cx="3960000" cy="396000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0C9D98-C803-AE5E-FDEA-F88A3C64A055}"/>
              </a:ext>
            </a:extLst>
          </p:cNvPr>
          <p:cNvSpPr/>
          <p:nvPr/>
        </p:nvSpPr>
        <p:spPr>
          <a:xfrm>
            <a:off x="160257" y="6193410"/>
            <a:ext cx="10967992" cy="55618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Source: </a:t>
            </a:r>
            <a:r>
              <a:rPr lang="fr-FR" sz="1400" dirty="0">
                <a:hlinkClick r:id="rId5"/>
              </a:rPr>
              <a:t>https://agriculture.gouv.fr/campagne-de-sensibilisation-la-protection-des-animaux-de-compagnie-le-kit-de-communication</a:t>
            </a:r>
            <a:r>
              <a:rPr lang="fr-FR" sz="1400" dirty="0"/>
              <a:t> </a:t>
            </a:r>
            <a:endParaRPr lang="el-GR" sz="1400" dirty="0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FFB4406B-AC8B-B683-1A2F-53F84E3AE8D5}"/>
              </a:ext>
            </a:extLst>
          </p:cNvPr>
          <p:cNvSpPr txBox="1">
            <a:spLocks/>
          </p:cNvSpPr>
          <p:nvPr/>
        </p:nvSpPr>
        <p:spPr>
          <a:xfrm>
            <a:off x="966153" y="413358"/>
            <a:ext cx="10058400" cy="66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Compréhension d’une carte pour les réseaux sociaux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2B0DF-1554-ECEC-AFDC-C48CB327EC91}"/>
              </a:ext>
            </a:extLst>
          </p:cNvPr>
          <p:cNvSpPr txBox="1"/>
          <p:nvPr/>
        </p:nvSpPr>
        <p:spPr>
          <a:xfrm>
            <a:off x="316168" y="1158234"/>
            <a:ext cx="11590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Activité 1.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Observez ces cartes et répondez aux questions (diapo suivante)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3252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0019058-479E-BAAD-7E08-07EE2FBCA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70" y="1619899"/>
            <a:ext cx="3960000" cy="3960000"/>
          </a:xfr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B0C9D98-C803-AE5E-FDEA-F88A3C64A055}"/>
              </a:ext>
            </a:extLst>
          </p:cNvPr>
          <p:cNvSpPr/>
          <p:nvPr/>
        </p:nvSpPr>
        <p:spPr>
          <a:xfrm>
            <a:off x="160257" y="6193410"/>
            <a:ext cx="10967992" cy="55618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Source: </a:t>
            </a:r>
            <a:r>
              <a:rPr lang="fr-FR" sz="1400" dirty="0">
                <a:hlinkClick r:id="rId3"/>
              </a:rPr>
              <a:t>https://agriculture.gouv.fr/campagne-de-sensibilisation-la-protection-des-animaux-de-compagnie-le-kit-de-communication</a:t>
            </a:r>
            <a:r>
              <a:rPr lang="fr-FR" sz="1400" dirty="0"/>
              <a:t> </a:t>
            </a:r>
            <a:endParaRPr lang="el-GR" sz="1400" dirty="0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FFB4406B-AC8B-B683-1A2F-53F84E3AE8D5}"/>
              </a:ext>
            </a:extLst>
          </p:cNvPr>
          <p:cNvSpPr txBox="1">
            <a:spLocks/>
          </p:cNvSpPr>
          <p:nvPr/>
        </p:nvSpPr>
        <p:spPr>
          <a:xfrm>
            <a:off x="966153" y="413358"/>
            <a:ext cx="10058400" cy="66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Compréhension d’une carte pour les réseaux sociaux 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82B0DF-1554-ECEC-AFDC-C48CB327EC91}"/>
              </a:ext>
            </a:extLst>
          </p:cNvPr>
          <p:cNvSpPr txBox="1"/>
          <p:nvPr/>
        </p:nvSpPr>
        <p:spPr>
          <a:xfrm>
            <a:off x="300545" y="947633"/>
            <a:ext cx="11590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Questions </a:t>
            </a:r>
            <a:endParaRPr lang="el-GR" sz="2400" b="1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A28DE60-E4CB-408E-E03F-E933C69F6A21}"/>
              </a:ext>
            </a:extLst>
          </p:cNvPr>
          <p:cNvSpPr/>
          <p:nvPr/>
        </p:nvSpPr>
        <p:spPr>
          <a:xfrm>
            <a:off x="566530" y="1553193"/>
            <a:ext cx="6788427" cy="43334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004F88"/>
              </a:buClr>
              <a:buFont typeface="+mj-lt"/>
              <a:buAutoNum type="arabicPeriod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est le message de ces cartes ?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004F88"/>
              </a:buClr>
              <a:buFont typeface="+mj-lt"/>
              <a:buAutoNum type="arabicPeriod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est à l’origine de cette initiative ?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004F88"/>
              </a:buClr>
              <a:buFont typeface="+mj-lt"/>
              <a:buAutoNum type="arabicPeriod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qui s’adressent-elles?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004F88"/>
              </a:buClr>
              <a:buFont typeface="+mj-lt"/>
              <a:buAutoNum type="arabicPeriod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quel but ?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004F88"/>
              </a:buClr>
              <a:buFont typeface="+mj-lt"/>
              <a:buAutoNum type="arabicPeriod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ces animaux sont-ils abandonnés ? Qu’en pensez-vous ?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004F88"/>
              </a:buClr>
              <a:buFont typeface="+mj-lt"/>
              <a:buAutoNum type="arabicPeriod"/>
            </a:pP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deviennent ces animaux? 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1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7141ED-03EA-8F54-580A-C7CC1921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032"/>
            <a:ext cx="10058400" cy="837272"/>
          </a:xfrm>
        </p:spPr>
        <p:txBody>
          <a:bodyPr/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Interaction orale</a:t>
            </a: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472AFE-9646-D061-27FE-A8D7388A7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457" y="1387856"/>
            <a:ext cx="5967056" cy="49855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latin typeface="Aptos" panose="020B0004020202020204" pitchFamily="34" charset="0"/>
              </a:rPr>
              <a:t>A/.  Echangez                                                                                       sur le sujet suivant: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Une campagne de sensibilisation à la protection des animaux errants ! »</a:t>
            </a:r>
            <a:endParaRPr lang="el-GR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a-t-il des initiatives similaires dans votre pays ? </a:t>
            </a:r>
            <a:endParaRPr lang="el-GR" sz="24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fr-FR" sz="2400" i="1" dirty="0">
                <a:latin typeface="Aptos" panose="020B00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fr-FR" sz="2400" dirty="0">
                <a:latin typeface="Aptos" panose="020B0004020202020204" pitchFamily="34" charset="0"/>
              </a:rPr>
              <a:t>B/. Engagez une discussion </a:t>
            </a:r>
          </a:p>
          <a:p>
            <a:pPr marL="0" indent="0" algn="ctr">
              <a:buNone/>
            </a:pPr>
            <a:r>
              <a:rPr lang="fr-FR" sz="2400" dirty="0">
                <a:latin typeface="Aptos" panose="020B0004020202020204" pitchFamily="34" charset="0"/>
              </a:rPr>
              <a:t>sur le sujet suivant: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« Adopter un animal, c’est s’engager! » </a:t>
            </a:r>
          </a:p>
          <a:p>
            <a:pPr marL="0" indent="0" algn="ctr">
              <a:buNone/>
            </a:pPr>
            <a:endParaRPr lang="fr-FR" sz="24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r>
              <a:rPr lang="fr-FR" sz="2400" dirty="0">
                <a:latin typeface="Aptos" panose="020B0004020202020204" pitchFamily="34" charset="0"/>
              </a:rPr>
              <a:t>À quoi s’engage-t-on quand on adopte un animal ? </a:t>
            </a:r>
          </a:p>
          <a:p>
            <a:pPr marL="0" indent="0">
              <a:buNone/>
            </a:pPr>
            <a:r>
              <a:rPr lang="fr-FR" sz="2400" dirty="0">
                <a:latin typeface="Aptos" panose="020B0004020202020204" pitchFamily="34" charset="0"/>
              </a:rPr>
              <a:t>   Donnez votre opinion.</a:t>
            </a:r>
            <a:endParaRPr lang="el-GR" sz="2400" dirty="0">
              <a:latin typeface="Aptos" panose="020B00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CD45B36-61B8-B17E-0DA4-2E57436B7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34" y="2248806"/>
            <a:ext cx="3538330" cy="3538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F8DB4-82AA-350D-80B4-44A95B56ADC8}"/>
              </a:ext>
            </a:extLst>
          </p:cNvPr>
          <p:cNvPicPr>
            <a:picLocks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347" y="1070864"/>
            <a:ext cx="687705" cy="4368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114F11-68AB-E200-B15D-DC0DAC011DAF}"/>
              </a:ext>
            </a:extLst>
          </p:cNvPr>
          <p:cNvSpPr txBox="1"/>
          <p:nvPr/>
        </p:nvSpPr>
        <p:spPr>
          <a:xfrm>
            <a:off x="7036904" y="1555109"/>
            <a:ext cx="3801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fr-FR" i="1" dirty="0">
                <a:latin typeface="Aptos" panose="020B0004020202020204" pitchFamily="34" charset="0"/>
              </a:rPr>
              <a:t>Travaillez d’abord en petits groupes </a:t>
            </a:r>
          </a:p>
          <a:p>
            <a:pPr marL="0" indent="0" algn="r">
              <a:buNone/>
            </a:pPr>
            <a:r>
              <a:rPr lang="fr-FR" i="1" dirty="0">
                <a:latin typeface="Aptos" panose="020B0004020202020204" pitchFamily="34" charset="0"/>
              </a:rPr>
              <a:t>puis en grand groupe.</a:t>
            </a:r>
          </a:p>
        </p:txBody>
      </p:sp>
    </p:spTree>
    <p:extLst>
      <p:ext uri="{BB962C8B-B14F-4D97-AF65-F5344CB8AC3E}">
        <p14:creationId xmlns:p14="http://schemas.microsoft.com/office/powerpoint/2010/main" val="282114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7141ED-03EA-8F54-580A-C7CC1921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Production écrite</a:t>
            </a: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472AFE-9646-D061-27FE-A8D7388A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fr-FR" sz="4000" b="1" kern="100" dirty="0">
                <a:ln/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est temps d’agir !</a:t>
            </a:r>
            <a:endParaRPr lang="fr-FR" sz="4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15000"/>
              </a:lnSpc>
              <a:buNone/>
            </a:pPr>
            <a:endParaRPr lang="fr-FR" sz="1000" i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15000"/>
              </a:lnSpc>
              <a:buNone/>
            </a:pPr>
            <a:r>
              <a:rPr lang="fr-FR" sz="18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Travail en petits groupes</a:t>
            </a:r>
            <a:endParaRPr lang="fr-FR" sz="1800" i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Créez une affiche pour informer la communauté scolaire et/ou la société locale et combattre l’abandon des animaux. Publiez ces affiches ou cartes sur les réseaux sociaux.</a:t>
            </a:r>
            <a:endParaRPr lang="fr-FR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fr-FR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Organisez un événement dans votre établissement sur la protection des animaux errants !</a:t>
            </a:r>
            <a:endParaRPr lang="el-G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>
              <a:latin typeface="Aptos" panose="020B0004020202020204" pitchFamily="34" charset="0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A7C568B-1FB8-2A74-3888-DD11F39DC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414016"/>
            <a:ext cx="3200400" cy="32918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Tâche finale</a:t>
            </a:r>
            <a:endParaRPr lang="el-GR" sz="2400" b="1" dirty="0">
              <a:ln/>
              <a:solidFill>
                <a:schemeClr val="accent4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4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1375309D-5D3D-6832-1DCD-22E201C09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665922"/>
            <a:ext cx="9281160" cy="407981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2467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Commentez les citations suivantes :</a:t>
            </a:r>
            <a:br>
              <a:rPr lang="fr-FR" sz="2400" dirty="0">
                <a:solidFill>
                  <a:srgbClr val="2467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400" dirty="0">
                <a:solidFill>
                  <a:srgbClr val="2467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2400" b="0" kern="100" dirty="0">
                <a:solidFill>
                  <a:srgbClr val="5454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Regarde ton chien dans les yeux et tu ne pourras pas affirmer qu'il n'a pas d’âme » </a:t>
            </a:r>
            <a:r>
              <a:rPr lang="fr-FR" sz="2400" b="0" kern="100" dirty="0">
                <a:solidFill>
                  <a:srgbClr val="54545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Victor Hugo</a:t>
            </a:r>
            <a:b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Partout où il y a un malheur, Dieu envoie un chien » - Alphonse de Lamartine</a:t>
            </a:r>
            <a:b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Tout le chien est dans son regard » - Paul Valéry</a:t>
            </a:r>
            <a:b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0" kern="100" dirty="0">
                <a:solidFill>
                  <a:srgbClr val="54545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L'amitié du chien est sans conteste plus vive et plus constante que celle de l'homme » - Michel de Montaigne</a:t>
            </a:r>
            <a:endParaRPr lang="el-GR" sz="2400" b="0" dirty="0"/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509074F5-A11E-D0AD-5A47-710C75214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644" y="237744"/>
            <a:ext cx="9052560" cy="1066800"/>
          </a:xfrm>
        </p:spPr>
        <p:txBody>
          <a:bodyPr/>
          <a:lstStyle/>
          <a:p>
            <a:r>
              <a:rPr lang="fr-FR" sz="2400" b="1" dirty="0">
                <a:solidFill>
                  <a:srgbClr val="2467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Pour aller plus loin</a:t>
            </a:r>
            <a:br>
              <a:rPr lang="fr-FR" sz="1800" dirty="0">
                <a:solidFill>
                  <a:srgbClr val="2A2A2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21FD8-006B-87D6-C72F-3A2602CB59FC}"/>
              </a:ext>
            </a:extLst>
          </p:cNvPr>
          <p:cNvSpPr txBox="1"/>
          <p:nvPr/>
        </p:nvSpPr>
        <p:spPr>
          <a:xfrm>
            <a:off x="464654" y="5448544"/>
            <a:ext cx="1027954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Sitographie</a:t>
            </a:r>
          </a:p>
          <a:p>
            <a:r>
              <a:rPr lang="fr-FR" sz="1800" kern="0" dirty="0">
                <a:solidFill>
                  <a:srgbClr val="3A3A3A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Ministère de l’Agriculture et de la Souveraineté Alimentaire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https://agriculture.gouv.fr/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406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Ζεστό μπλε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Ξυλογραφία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Ξυλογραφί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TM03090434[[fn=Ξυλογραφία]]</Template>
  <TotalTime>519</TotalTime>
  <Words>692</Words>
  <Application>Microsoft Office PowerPoint</Application>
  <PresentationFormat>Ευρεία οθόνη</PresentationFormat>
  <Paragraphs>87</Paragraphs>
  <Slides>9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Bookman Old Style</vt:lpstr>
      <vt:lpstr>Calibri</vt:lpstr>
      <vt:lpstr>Cambria</vt:lpstr>
      <vt:lpstr>Century Gothic</vt:lpstr>
      <vt:lpstr>Wingdings</vt:lpstr>
      <vt:lpstr>Ξυλογραφία</vt:lpstr>
      <vt:lpstr>4 avril : Journée Mondiale des Animaux Errants </vt:lpstr>
      <vt:lpstr>Non à l’abandon</vt:lpstr>
      <vt:lpstr>Mise en route</vt:lpstr>
      <vt:lpstr>Mise en route</vt:lpstr>
      <vt:lpstr>Παρουσίαση του PowerPoint</vt:lpstr>
      <vt:lpstr>Παρουσίαση του PowerPoint</vt:lpstr>
      <vt:lpstr>Interaction orale</vt:lpstr>
      <vt:lpstr>Production écrite</vt:lpstr>
      <vt:lpstr>Commentez les citations suivantes :  « Regarde ton chien dans les yeux et tu ne pourras pas affirmer qu'il n'a pas d’âme » - Victor Hugo  « Partout où il y a un malheur, Dieu envoie un chien » - Alphonse de Lamartine  « Tout le chien est dans son regard » - Paul Valéry  « L'amitié du chien est sans conteste plus vive et plus constante que celle de l'homme » - Michel de Montaigne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avril: Journée</dc:title>
  <dc:creator>Natsi Haido</dc:creator>
  <cp:lastModifiedBy>Natsi Haido</cp:lastModifiedBy>
  <cp:revision>7</cp:revision>
  <dcterms:created xsi:type="dcterms:W3CDTF">2024-03-31T02:55:56Z</dcterms:created>
  <dcterms:modified xsi:type="dcterms:W3CDTF">2024-03-31T16:24:32Z</dcterms:modified>
</cp:coreProperties>
</file>