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317" r:id="rId2"/>
    <p:sldId id="318" r:id="rId3"/>
    <p:sldId id="319" r:id="rId4"/>
    <p:sldId id="320" r:id="rId5"/>
    <p:sldId id="316" r:id="rId6"/>
    <p:sldId id="324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4" roundtripDataSignature="AMtx7mh9sOUyk0QZ9ssJCGSbGWZgfN9Y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8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92f6ec32d4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292f6ec32d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92f6ec32d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92f6ec32d4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g292f6ec32d4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92f6ec32d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92f6ec32d4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292f6ec32d4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931a333ea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g2931a333ea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24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content.e-me.edu.gr/wp-admin/admin-ajax.php?action=h5p_embed&amp;id=129259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ntent.e-me.edu.gr/wp-admin/admin-ajax.php?action=h5p_embed&amp;id=1292410" TargetMode="External"/><Relationship Id="rId5" Type="http://schemas.openxmlformats.org/officeDocument/2006/relationships/hyperlink" Target="https://content.e-me.edu.gr/wp-admin/admin-ajax.php?action=h5p_embed&amp;id=1292344" TargetMode="External"/><Relationship Id="rId4" Type="http://schemas.openxmlformats.org/officeDocument/2006/relationships/hyperlink" Target="https://content.e-me.edu.gr/wp-admin/admin-ajax.php?action=h5p_embed&amp;id=129241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essinemoiunehistoire.net/labyrinthe-halloween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ssinemoiunehistoire.net/jeux-de-points-a-relier-halloween-a-imprimer/" TargetMode="External"/><Relationship Id="rId11" Type="http://schemas.openxmlformats.org/officeDocument/2006/relationships/image" Target="../media/image14.jpg"/><Relationship Id="rId5" Type="http://schemas.openxmlformats.org/officeDocument/2006/relationships/hyperlink" Target="https://dessinemoiunehistoire.net/wp-content/uploads/2018/10/Fiches-d-activites-relier-les-points-Halloween.pdf" TargetMode="External"/><Relationship Id="rId10" Type="http://schemas.openxmlformats.org/officeDocument/2006/relationships/hyperlink" Target="https://www.jeux-halloween.pour-enfants.fr/bricolage/silhouette/sorciere/silhouette-halloween-1.htm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g292f6ec32d4_0_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84" name="Google Shape;584;g292f6ec32d4_0_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6" name="Google Shape;586;g292f6ec32d4_0_22"/>
            <p:cNvSpPr/>
            <p:nvPr/>
          </p:nvSpPr>
          <p:spPr>
            <a:xfrm>
              <a:off x="3548772" y="388143"/>
              <a:ext cx="3171900" cy="1814400"/>
            </a:xfrm>
            <a:prstGeom prst="wedgeEllipseCallout">
              <a:avLst>
                <a:gd name="adj1" fmla="val -69976"/>
                <a:gd name="adj2" fmla="val 45833"/>
              </a:avLst>
            </a:prstGeom>
            <a:solidFill>
              <a:schemeClr val="lt1"/>
            </a:solidFill>
            <a:ln w="38100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Juste un petit rappel</a:t>
              </a:r>
              <a:r>
                <a:rPr lang="fr-FR"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!</a:t>
              </a:r>
              <a:endParaRPr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87" name="Google Shape;587;g292f6ec32d4_0_22"/>
          <p:cNvSpPr/>
          <p:nvPr/>
        </p:nvSpPr>
        <p:spPr>
          <a:xfrm>
            <a:off x="4981875" y="2791125"/>
            <a:ext cx="3204000" cy="3218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fr-FR" sz="2000" b="1">
                <a:latin typeface="Calibri"/>
                <a:ea typeface="Calibri"/>
                <a:cs typeface="Calibri"/>
                <a:sym typeface="Calibri"/>
              </a:rPr>
              <a:t>L’heure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quelle heure?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…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fr-FR" sz="2000" b="1">
                <a:latin typeface="Calibri"/>
                <a:ea typeface="Calibri"/>
                <a:cs typeface="Calibri"/>
                <a:sym typeface="Calibri"/>
              </a:rPr>
              <a:t>La routine quotidienne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859F1462-FA9F-1FA2-D05D-B4D049D44272}"/>
              </a:ext>
            </a:extLst>
          </p:cNvPr>
          <p:cNvSpPr/>
          <p:nvPr/>
        </p:nvSpPr>
        <p:spPr>
          <a:xfrm>
            <a:off x="246565" y="165769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</a:t>
            </a:r>
            <a:r>
              <a:rPr lang="fr-FR" sz="5400" b="1" i="0" u="none" strike="noStrike" dirty="0">
                <a:ln/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9B2A37D-2FC8-A635-BCD4-0DA350928D85}"/>
              </a:ext>
            </a:extLst>
          </p:cNvPr>
          <p:cNvSpPr/>
          <p:nvPr/>
        </p:nvSpPr>
        <p:spPr>
          <a:xfrm>
            <a:off x="4981875" y="2202543"/>
            <a:ext cx="2940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3200" b="1" cap="none" spc="0" dirty="0">
                <a:ln/>
                <a:solidFill>
                  <a:srgbClr val="00B050"/>
                </a:solidFill>
                <a:effectLst/>
              </a:rPr>
              <a:t>Prolongement</a:t>
            </a:r>
            <a:endParaRPr lang="el-GR" sz="32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92f6ec32d4_0_37"/>
          <p:cNvSpPr txBox="1">
            <a:spLocks noGrp="1"/>
          </p:cNvSpPr>
          <p:nvPr>
            <p:ph type="title"/>
          </p:nvPr>
        </p:nvSpPr>
        <p:spPr>
          <a:xfrm>
            <a:off x="628650" y="306625"/>
            <a:ext cx="7886700" cy="93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Quand la pendule sonne … Il est quelle heure?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i="1">
                <a:solidFill>
                  <a:srgbClr val="0000FF"/>
                </a:solidFill>
              </a:rPr>
              <a:t>Σύρε και απόθεσε τις ετικέτες στα ρολόγια όπως στο παράδειγμα 1</a:t>
            </a:r>
            <a:endParaRPr sz="2200" i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Il est…</a:t>
            </a:r>
            <a:endParaRPr sz="2800"/>
          </a:p>
        </p:txBody>
      </p:sp>
      <p:pic>
        <p:nvPicPr>
          <p:cNvPr id="594" name="Google Shape;594;g292f6ec32d4_0_37"/>
          <p:cNvPicPr preferRelativeResize="0"/>
          <p:nvPr/>
        </p:nvPicPr>
        <p:blipFill rotWithShape="1">
          <a:blip r:embed="rId3">
            <a:alphaModFix/>
          </a:blip>
          <a:srcRect t="9863" r="74861" b="60694"/>
          <a:stretch/>
        </p:blipFill>
        <p:spPr>
          <a:xfrm>
            <a:off x="250013" y="1700725"/>
            <a:ext cx="10763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292f6ec32d4_0_37"/>
          <p:cNvPicPr preferRelativeResize="0"/>
          <p:nvPr/>
        </p:nvPicPr>
        <p:blipFill rotWithShape="1">
          <a:blip r:embed="rId4">
            <a:alphaModFix/>
          </a:blip>
          <a:srcRect l="25570" t="10009" r="50591" b="59825"/>
          <a:stretch/>
        </p:blipFill>
        <p:spPr>
          <a:xfrm>
            <a:off x="1723663" y="1700725"/>
            <a:ext cx="10001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g292f6ec32d4_0_37"/>
          <p:cNvPicPr preferRelativeResize="0"/>
          <p:nvPr/>
        </p:nvPicPr>
        <p:blipFill rotWithShape="1">
          <a:blip r:embed="rId5">
            <a:alphaModFix/>
          </a:blip>
          <a:srcRect l="74548" t="10009" r="1758" b="59825"/>
          <a:stretch/>
        </p:blipFill>
        <p:spPr>
          <a:xfrm>
            <a:off x="4801113" y="1789713"/>
            <a:ext cx="9906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g292f6ec32d4_0_37"/>
          <p:cNvPicPr preferRelativeResize="0"/>
          <p:nvPr/>
        </p:nvPicPr>
        <p:blipFill rotWithShape="1">
          <a:blip r:embed="rId6">
            <a:alphaModFix/>
          </a:blip>
          <a:srcRect l="1011" t="39304" r="75294" b="30673"/>
          <a:stretch/>
        </p:blipFill>
        <p:spPr>
          <a:xfrm>
            <a:off x="6200250" y="1712175"/>
            <a:ext cx="10001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g292f6ec32d4_0_37"/>
          <p:cNvPicPr preferRelativeResize="0"/>
          <p:nvPr/>
        </p:nvPicPr>
        <p:blipFill rotWithShape="1">
          <a:blip r:embed="rId6">
            <a:alphaModFix/>
          </a:blip>
          <a:srcRect l="25860" t="39304" r="50734" b="30673"/>
          <a:stretch/>
        </p:blipFill>
        <p:spPr>
          <a:xfrm>
            <a:off x="7759500" y="1712175"/>
            <a:ext cx="9906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g292f6ec32d4_0_37"/>
          <p:cNvPicPr preferRelativeResize="0"/>
          <p:nvPr/>
        </p:nvPicPr>
        <p:blipFill rotWithShape="1">
          <a:blip r:embed="rId4">
            <a:alphaModFix/>
          </a:blip>
          <a:srcRect l="50421" t="10009" r="25739" b="59825"/>
          <a:stretch/>
        </p:blipFill>
        <p:spPr>
          <a:xfrm>
            <a:off x="3342000" y="1775200"/>
            <a:ext cx="100012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g292f6ec32d4_0_37"/>
          <p:cNvSpPr/>
          <p:nvPr/>
        </p:nvSpPr>
        <p:spPr>
          <a:xfrm>
            <a:off x="92463" y="2750500"/>
            <a:ext cx="13914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… une heure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g292f6ec32d4_0_37"/>
          <p:cNvSpPr/>
          <p:nvPr/>
        </p:nvSpPr>
        <p:spPr>
          <a:xfrm>
            <a:off x="4057637" y="3421225"/>
            <a:ext cx="14805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… trois  heures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292f6ec32d4_0_37"/>
          <p:cNvSpPr/>
          <p:nvPr/>
        </p:nvSpPr>
        <p:spPr>
          <a:xfrm>
            <a:off x="2091513" y="3421225"/>
            <a:ext cx="15741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latin typeface="Calibri"/>
                <a:ea typeface="Calibri"/>
                <a:cs typeface="Calibri"/>
                <a:sym typeface="Calibri"/>
              </a:rPr>
              <a:t>… quatre heures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g292f6ec32d4_0_37"/>
          <p:cNvSpPr/>
          <p:nvPr/>
        </p:nvSpPr>
        <p:spPr>
          <a:xfrm>
            <a:off x="4106250" y="6246500"/>
            <a:ext cx="15741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… onze heures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g292f6ec32d4_0_37"/>
          <p:cNvSpPr/>
          <p:nvPr/>
        </p:nvSpPr>
        <p:spPr>
          <a:xfrm>
            <a:off x="7467750" y="3229600"/>
            <a:ext cx="13914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… six heures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g292f6ec32d4_0_37"/>
          <p:cNvSpPr/>
          <p:nvPr/>
        </p:nvSpPr>
        <p:spPr>
          <a:xfrm>
            <a:off x="5930149" y="3298000"/>
            <a:ext cx="14805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latin typeface="Calibri"/>
                <a:ea typeface="Calibri"/>
                <a:cs typeface="Calibri"/>
                <a:sym typeface="Calibri"/>
              </a:rPr>
              <a:t>… deux heures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g292f6ec32d4_0_37"/>
          <p:cNvPicPr preferRelativeResize="0"/>
          <p:nvPr/>
        </p:nvPicPr>
        <p:blipFill rotWithShape="1">
          <a:blip r:embed="rId7">
            <a:alphaModFix/>
          </a:blip>
          <a:srcRect l="50276" t="39304" r="26174" b="30673"/>
          <a:stretch/>
        </p:blipFill>
        <p:spPr>
          <a:xfrm>
            <a:off x="312625" y="4287200"/>
            <a:ext cx="9906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g292f6ec32d4_0_37"/>
          <p:cNvPicPr preferRelativeResize="0"/>
          <p:nvPr/>
        </p:nvPicPr>
        <p:blipFill rotWithShape="1">
          <a:blip r:embed="rId8">
            <a:alphaModFix/>
          </a:blip>
          <a:srcRect l="74692" t="39448" r="1179" b="30239"/>
          <a:stretch/>
        </p:blipFill>
        <p:spPr>
          <a:xfrm>
            <a:off x="1718900" y="4357450"/>
            <a:ext cx="100965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g292f6ec32d4_0_37"/>
          <p:cNvPicPr preferRelativeResize="0"/>
          <p:nvPr/>
        </p:nvPicPr>
        <p:blipFill rotWithShape="1">
          <a:blip r:embed="rId9">
            <a:alphaModFix/>
          </a:blip>
          <a:srcRect l="1301" t="69181" r="75294"/>
          <a:stretch/>
        </p:blipFill>
        <p:spPr>
          <a:xfrm>
            <a:off x="3144225" y="4357450"/>
            <a:ext cx="9620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g292f6ec32d4_0_37"/>
          <p:cNvPicPr preferRelativeResize="0"/>
          <p:nvPr/>
        </p:nvPicPr>
        <p:blipFill rotWithShape="1">
          <a:blip r:embed="rId10">
            <a:alphaModFix/>
          </a:blip>
          <a:srcRect l="25716" t="69181" r="50445"/>
          <a:stretch/>
        </p:blipFill>
        <p:spPr>
          <a:xfrm>
            <a:off x="4667463" y="4357450"/>
            <a:ext cx="9810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g292f6ec32d4_0_37"/>
          <p:cNvPicPr preferRelativeResize="0"/>
          <p:nvPr/>
        </p:nvPicPr>
        <p:blipFill rotWithShape="1">
          <a:blip r:embed="rId9">
            <a:alphaModFix/>
          </a:blip>
          <a:srcRect l="50421" t="69181" r="25739"/>
          <a:stretch/>
        </p:blipFill>
        <p:spPr>
          <a:xfrm>
            <a:off x="6179863" y="4357450"/>
            <a:ext cx="98107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g292f6ec32d4_0_37"/>
          <p:cNvPicPr preferRelativeResize="0"/>
          <p:nvPr/>
        </p:nvPicPr>
        <p:blipFill rotWithShape="1">
          <a:blip r:embed="rId9">
            <a:alphaModFix/>
          </a:blip>
          <a:srcRect l="75125" t="69181" r="1756"/>
          <a:stretch/>
        </p:blipFill>
        <p:spPr>
          <a:xfrm>
            <a:off x="7778550" y="4357450"/>
            <a:ext cx="9525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292f6ec32d4_0_37"/>
          <p:cNvSpPr/>
          <p:nvPr/>
        </p:nvSpPr>
        <p:spPr>
          <a:xfrm>
            <a:off x="273925" y="3573625"/>
            <a:ext cx="14805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… cinq heures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g292f6ec32d4_0_37"/>
          <p:cNvSpPr/>
          <p:nvPr/>
        </p:nvSpPr>
        <p:spPr>
          <a:xfrm>
            <a:off x="312625" y="5727113"/>
            <a:ext cx="14805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… huit heures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g292f6ec32d4_0_37"/>
          <p:cNvSpPr/>
          <p:nvPr/>
        </p:nvSpPr>
        <p:spPr>
          <a:xfrm>
            <a:off x="7514550" y="5699000"/>
            <a:ext cx="14805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… dix heures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g292f6ec32d4_0_37"/>
          <p:cNvSpPr/>
          <p:nvPr/>
        </p:nvSpPr>
        <p:spPr>
          <a:xfrm>
            <a:off x="3342000" y="5656875"/>
            <a:ext cx="14805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… sept heures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292f6ec32d4_0_37"/>
          <p:cNvSpPr/>
          <p:nvPr/>
        </p:nvSpPr>
        <p:spPr>
          <a:xfrm>
            <a:off x="1606500" y="6152425"/>
            <a:ext cx="17355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… douze heures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g292f6ec32d4_0_37"/>
          <p:cNvSpPr/>
          <p:nvPr/>
        </p:nvSpPr>
        <p:spPr>
          <a:xfrm>
            <a:off x="5538125" y="5762250"/>
            <a:ext cx="1590900" cy="54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… neuf heures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g292f6ec32d4_0_37"/>
          <p:cNvSpPr/>
          <p:nvPr/>
        </p:nvSpPr>
        <p:spPr>
          <a:xfrm>
            <a:off x="0" y="2617925"/>
            <a:ext cx="407100" cy="340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92f6ec32d4_0_82"/>
          <p:cNvSpPr txBox="1">
            <a:spLocks noGrp="1"/>
          </p:cNvSpPr>
          <p:nvPr>
            <p:ph type="title"/>
          </p:nvPr>
        </p:nvSpPr>
        <p:spPr>
          <a:xfrm>
            <a:off x="628650" y="238200"/>
            <a:ext cx="7886700" cy="52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>
                <a:solidFill>
                  <a:srgbClr val="1C4587"/>
                </a:solidFill>
              </a:rPr>
              <a:t>La routine quotidienne</a:t>
            </a:r>
            <a:endParaRPr sz="3400">
              <a:solidFill>
                <a:srgbClr val="1C4587"/>
              </a:solidFill>
            </a:endParaRPr>
          </a:p>
        </p:txBody>
      </p:sp>
      <p:pic>
        <p:nvPicPr>
          <p:cNvPr id="625" name="Google Shape;625;g292f6ec32d4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3499"/>
            <a:ext cx="682449" cy="7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g292f6ec32d4_0_82"/>
          <p:cNvSpPr txBox="1">
            <a:spLocks noGrp="1"/>
          </p:cNvSpPr>
          <p:nvPr>
            <p:ph type="body" idx="1"/>
          </p:nvPr>
        </p:nvSpPr>
        <p:spPr>
          <a:xfrm>
            <a:off x="556475" y="1189175"/>
            <a:ext cx="8091000" cy="510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une heure; </a:t>
            </a:r>
            <a:r>
              <a:rPr lang="fr-FR" sz="2000" dirty="0">
                <a:solidFill>
                  <a:srgbClr val="FF0000"/>
                </a:solidFill>
              </a:rPr>
              <a:t>un</a:t>
            </a:r>
            <a:r>
              <a:rPr lang="fr-FR" sz="2000" dirty="0"/>
              <a:t> grand squelette </a:t>
            </a:r>
            <a:r>
              <a:rPr lang="fr-FR" sz="2000" b="1" dirty="0">
                <a:highlight>
                  <a:srgbClr val="C9DAF8"/>
                </a:highlight>
              </a:rPr>
              <a:t>ouvre</a:t>
            </a:r>
            <a:r>
              <a:rPr lang="fr-FR" sz="2000" b="1" dirty="0"/>
              <a:t> les yeux.</a:t>
            </a:r>
            <a:endParaRPr sz="2000" b="1" dirty="0"/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2 heures; </a:t>
            </a:r>
            <a:r>
              <a:rPr lang="fr-FR" sz="2000" dirty="0">
                <a:solidFill>
                  <a:srgbClr val="FF0000"/>
                </a:solidFill>
              </a:rPr>
              <a:t>deux </a:t>
            </a:r>
            <a:r>
              <a:rPr lang="fr-FR" sz="2000" dirty="0"/>
              <a:t>grands squelettes </a:t>
            </a:r>
            <a:r>
              <a:rPr lang="fr-FR" sz="2000" b="1" dirty="0">
                <a:highlight>
                  <a:srgbClr val="C9DAF8"/>
                </a:highlight>
              </a:rPr>
              <a:t>s’habillent </a:t>
            </a:r>
            <a:r>
              <a:rPr lang="fr-FR" sz="2000" b="1" dirty="0"/>
              <a:t>en bleu</a:t>
            </a:r>
            <a:endParaRPr sz="2000" b="1" dirty="0"/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3 heures; </a:t>
            </a:r>
            <a:r>
              <a:rPr lang="fr-FR" sz="2000" dirty="0">
                <a:solidFill>
                  <a:srgbClr val="FF0000"/>
                </a:solidFill>
              </a:rPr>
              <a:t>trois </a:t>
            </a:r>
            <a:r>
              <a:rPr lang="fr-FR" sz="2000" dirty="0"/>
              <a:t>grands squelettes maquillent leurs yeux. </a:t>
            </a:r>
            <a:endParaRPr sz="2000" dirty="0"/>
          </a:p>
          <a:p>
            <a:pPr marL="2286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4 heures; </a:t>
            </a:r>
            <a:r>
              <a:rPr lang="fr-FR" sz="2000" dirty="0">
                <a:solidFill>
                  <a:srgbClr val="FF0000"/>
                </a:solidFill>
              </a:rPr>
              <a:t>quatre </a:t>
            </a:r>
            <a:r>
              <a:rPr lang="fr-FR" sz="2000" dirty="0"/>
              <a:t>grands squelettes se brossent les cheveux. </a:t>
            </a:r>
            <a:endParaRPr sz="2000" dirty="0"/>
          </a:p>
          <a:p>
            <a:pPr marL="2286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5 heures; </a:t>
            </a:r>
            <a:r>
              <a:rPr lang="fr-FR" sz="2000" dirty="0">
                <a:solidFill>
                  <a:srgbClr val="FF0000"/>
                </a:solidFill>
              </a:rPr>
              <a:t>cinq</a:t>
            </a:r>
            <a:r>
              <a:rPr lang="fr-FR" sz="2000" dirty="0"/>
              <a:t> grands squelettes mangent des œufs.</a:t>
            </a:r>
            <a:endParaRPr sz="2000" dirty="0"/>
          </a:p>
          <a:p>
            <a:pPr marL="2286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6 heures; </a:t>
            </a:r>
            <a:r>
              <a:rPr lang="fr-FR" sz="2000" dirty="0">
                <a:solidFill>
                  <a:srgbClr val="FF0000"/>
                </a:solidFill>
              </a:rPr>
              <a:t>six</a:t>
            </a:r>
            <a:r>
              <a:rPr lang="fr-FR" sz="2000" dirty="0"/>
              <a:t> grands squelettes jouent à un jeu.</a:t>
            </a:r>
            <a:endParaRPr sz="2000" dirty="0"/>
          </a:p>
          <a:p>
            <a:pPr marL="2286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7 heures; </a:t>
            </a:r>
            <a:r>
              <a:rPr lang="fr-FR" sz="2000" dirty="0">
                <a:solidFill>
                  <a:srgbClr val="FF0000"/>
                </a:solidFill>
              </a:rPr>
              <a:t>sept</a:t>
            </a:r>
            <a:r>
              <a:rPr lang="fr-FR" sz="2000" dirty="0"/>
              <a:t> grands squelettes dansent un peu. </a:t>
            </a:r>
            <a:endParaRPr sz="2000" dirty="0"/>
          </a:p>
          <a:p>
            <a:pPr marL="2286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8 heures; </a:t>
            </a:r>
            <a:r>
              <a:rPr lang="fr-FR" sz="2000" dirty="0">
                <a:solidFill>
                  <a:srgbClr val="FF0000"/>
                </a:solidFill>
              </a:rPr>
              <a:t>huit</a:t>
            </a:r>
            <a:r>
              <a:rPr lang="fr-FR" sz="2000" dirty="0"/>
              <a:t> grands squelettes marchent deux par deux. </a:t>
            </a:r>
            <a:endParaRPr sz="2000" dirty="0"/>
          </a:p>
          <a:p>
            <a:pPr marL="2286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9 heures; </a:t>
            </a:r>
            <a:r>
              <a:rPr lang="fr-FR" sz="2000" dirty="0">
                <a:solidFill>
                  <a:srgbClr val="FF0000"/>
                </a:solidFill>
              </a:rPr>
              <a:t>neuf</a:t>
            </a:r>
            <a:r>
              <a:rPr lang="fr-FR" sz="2000" dirty="0"/>
              <a:t> grands squelettes vont faire la queue. </a:t>
            </a:r>
            <a:endParaRPr sz="2000" dirty="0"/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10 heures; </a:t>
            </a:r>
            <a:r>
              <a:rPr lang="fr-FR" sz="2000" dirty="0">
                <a:solidFill>
                  <a:srgbClr val="FF0000"/>
                </a:solidFill>
              </a:rPr>
              <a:t>dix</a:t>
            </a:r>
            <a:r>
              <a:rPr lang="fr-FR" sz="2000" dirty="0"/>
              <a:t> grands squelettes reviennent chez eux. </a:t>
            </a:r>
            <a:endParaRPr sz="2000" dirty="0"/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11 heures; </a:t>
            </a:r>
            <a:r>
              <a:rPr lang="fr-FR" sz="2000" dirty="0">
                <a:solidFill>
                  <a:srgbClr val="FF0000"/>
                </a:solidFill>
              </a:rPr>
              <a:t>onze</a:t>
            </a:r>
            <a:r>
              <a:rPr lang="fr-FR" sz="2000" dirty="0"/>
              <a:t> grands squelettes se mettent au lit.</a:t>
            </a:r>
            <a:endParaRPr sz="2000" dirty="0"/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12 heures; </a:t>
            </a:r>
            <a:r>
              <a:rPr lang="fr-FR" sz="2000" dirty="0">
                <a:solidFill>
                  <a:srgbClr val="FF0000"/>
                </a:solidFill>
              </a:rPr>
              <a:t>douze </a:t>
            </a:r>
            <a:r>
              <a:rPr lang="fr-FR" sz="2000" dirty="0"/>
              <a:t>grands squelettes disent bonne nuit.</a:t>
            </a:r>
          </a:p>
          <a:p>
            <a:pPr marL="228600" lvl="0" indent="-2413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sz="2000" dirty="0"/>
              <a:t>Il est </a:t>
            </a:r>
            <a:r>
              <a:rPr lang="fr-FR" sz="2000" b="1" dirty="0">
                <a:solidFill>
                  <a:srgbClr val="FF0000"/>
                </a:solidFill>
              </a:rPr>
              <a:t>minuit</a:t>
            </a:r>
            <a:r>
              <a:rPr lang="fr-FR" sz="2000" dirty="0"/>
              <a:t>!</a:t>
            </a:r>
            <a:endParaRPr sz="2000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dirty="0"/>
          </a:p>
        </p:txBody>
      </p:sp>
      <p:pic>
        <p:nvPicPr>
          <p:cNvPr id="627" name="Google Shape;627;g292f6ec32d4_0_82"/>
          <p:cNvPicPr preferRelativeResize="0"/>
          <p:nvPr/>
        </p:nvPicPr>
        <p:blipFill rotWithShape="1">
          <a:blip r:embed="rId4">
            <a:alphaModFix/>
          </a:blip>
          <a:srcRect l="25570" t="10009" r="50591" b="59825"/>
          <a:stretch/>
        </p:blipFill>
        <p:spPr>
          <a:xfrm>
            <a:off x="7149826" y="1286459"/>
            <a:ext cx="682450" cy="857937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g292f6ec32d4_0_82"/>
          <p:cNvSpPr txBox="1">
            <a:spLocks noGrp="1"/>
          </p:cNvSpPr>
          <p:nvPr>
            <p:ph type="title"/>
          </p:nvPr>
        </p:nvSpPr>
        <p:spPr>
          <a:xfrm>
            <a:off x="658625" y="758350"/>
            <a:ext cx="8282700" cy="43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i="1">
                <a:solidFill>
                  <a:srgbClr val="0000FF"/>
                </a:solidFill>
              </a:rPr>
              <a:t>Υπογράμμισε τις λέξεις που δηλώνουν τη ρουτίνα στις παρακάτω προτάσεις</a:t>
            </a:r>
            <a:endParaRPr sz="2600"/>
          </a:p>
        </p:txBody>
      </p:sp>
      <p:sp>
        <p:nvSpPr>
          <p:cNvPr id="2" name="Αριστερό άγκιστρο 1">
            <a:extLst>
              <a:ext uri="{FF2B5EF4-FFF2-40B4-BE49-F238E27FC236}">
                <a16:creationId xmlns:a16="http://schemas.microsoft.com/office/drawing/2014/main" id="{E14009C1-19D3-89D9-49EF-268910DDD453}"/>
              </a:ext>
            </a:extLst>
          </p:cNvPr>
          <p:cNvSpPr/>
          <p:nvPr/>
        </p:nvSpPr>
        <p:spPr>
          <a:xfrm>
            <a:off x="766387" y="5739319"/>
            <a:ext cx="118830" cy="53502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g2931a333eaf_0_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34" name="Google Shape;634;g2931a333eaf_0_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6" name="Google Shape;636;g2931a333eaf_0_7"/>
            <p:cNvSpPr/>
            <p:nvPr/>
          </p:nvSpPr>
          <p:spPr>
            <a:xfrm>
              <a:off x="3548775" y="388149"/>
              <a:ext cx="2915100" cy="1656900"/>
            </a:xfrm>
            <a:prstGeom prst="wedgeEllipseCallout">
              <a:avLst>
                <a:gd name="adj1" fmla="val -70215"/>
                <a:gd name="adj2" fmla="val 73134"/>
              </a:avLst>
            </a:prstGeom>
            <a:solidFill>
              <a:schemeClr val="lt1"/>
            </a:solidFill>
            <a:ln w="38100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200" dirty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Et toi? </a:t>
              </a:r>
              <a:endParaRPr sz="22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200" dirty="0">
                  <a:solidFill>
                    <a:srgbClr val="741B47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Quelle est ta routine quotidienne? </a:t>
              </a:r>
              <a:endParaRPr sz="2200" b="0" i="0" u="none" strike="noStrike" cap="none" dirty="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37" name="Google Shape;637;g2931a333eaf_0_7"/>
          <p:cNvSpPr/>
          <p:nvPr/>
        </p:nvSpPr>
        <p:spPr>
          <a:xfrm>
            <a:off x="4017523" y="2247090"/>
            <a:ext cx="4902586" cy="41504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3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À quelle heure …</a:t>
            </a:r>
            <a:endParaRPr sz="2300" b="1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346075" algn="l" rtl="0">
              <a:spcBef>
                <a:spcPts val="1000"/>
              </a:spcBef>
              <a:spcAft>
                <a:spcPts val="0"/>
              </a:spcAft>
              <a:buSzPts val="2000"/>
              <a:buFont typeface="+mj-lt"/>
              <a:buAutoNum type="alphaLcPeriod"/>
            </a:pP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… tu ouvres tes yeux? tu te réveilles?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346075" algn="l" rtl="0"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lphaLcPeriod"/>
            </a:pP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… tu t’habilles?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346075" algn="l" rtl="0"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lphaLcPeriod"/>
            </a:pP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… tu te brosses les dents/les cheveux?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346075" algn="l" rtl="0"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lphaLcPeriod"/>
            </a:pP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… tu manges? /tu prends ton petit déj?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346075" algn="l" rtl="0"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lphaLcPeriod"/>
            </a:pP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… tu vas à l’école?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346075" algn="l" rtl="0"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lphaLcPeriod"/>
            </a:pP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… tu rentres chez toi?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346075" algn="l" rtl="0"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lphaLcPeriod"/>
            </a:pP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… tu joues?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47675" lvl="0" indent="-346075" algn="l" rtl="0">
              <a:spcBef>
                <a:spcPts val="0"/>
              </a:spcBef>
              <a:spcAft>
                <a:spcPts val="0"/>
              </a:spcAft>
              <a:buSzPts val="2000"/>
              <a:buFont typeface="+mj-lt"/>
              <a:buAutoNum type="alphaLcPeriod"/>
            </a:pPr>
            <a:r>
              <a:rPr lang="fr-FR" sz="2000" dirty="0">
                <a:latin typeface="Calibri"/>
                <a:ea typeface="Calibri"/>
                <a:cs typeface="Calibri"/>
                <a:sym typeface="Calibri"/>
              </a:rPr>
              <a:t>… tu te mets au lit?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7C9014C-251F-DD82-41CF-A759B79C2E3D}"/>
              </a:ext>
            </a:extLst>
          </p:cNvPr>
          <p:cNvSpPr/>
          <p:nvPr/>
        </p:nvSpPr>
        <p:spPr>
          <a:xfrm>
            <a:off x="246565" y="165769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</a:t>
            </a:r>
            <a:r>
              <a:rPr lang="fr-FR" sz="5400" b="1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6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75" name="Google Shape;575;p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60"/>
            <p:cNvSpPr/>
            <p:nvPr/>
          </p:nvSpPr>
          <p:spPr>
            <a:xfrm>
              <a:off x="3548772" y="388143"/>
              <a:ext cx="3171825" cy="1814513"/>
            </a:xfrm>
            <a:prstGeom prst="wedgeEllipseCallout">
              <a:avLst>
                <a:gd name="adj1" fmla="val -69976"/>
                <a:gd name="adj2" fmla="val 45833"/>
              </a:avLst>
            </a:prstGeom>
            <a:solidFill>
              <a:schemeClr val="lt1"/>
            </a:solidFill>
            <a:ln w="38100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0" i="0" u="none" strike="noStrike" cap="non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Chantons ensemble!</a:t>
              </a:r>
              <a:endParaRPr sz="2800" b="0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78" name="Google Shape;578;p60"/>
          <p:cNvSpPr/>
          <p:nvPr/>
        </p:nvSpPr>
        <p:spPr>
          <a:xfrm>
            <a:off x="3962400" y="2202657"/>
            <a:ext cx="4659086" cy="454834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Activités numériques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chanson d'Halloween. Complétez avec les actions des squelettes.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https://content.e-me.edu.gr/wp-admin/admin-ajax.php?action=h5p_embed&amp;id=1292416</a:t>
            </a:r>
            <a:r>
              <a:rPr lang="fr-FR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C'est Halloween! Découvrez la routine des squelettes.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https://content.e-me.edu.gr/wp-admin/admin-ajax.php?action=h5p_embed&amp;id=1292344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1D2327"/>
              </a:buClr>
              <a:buSzPts val="1800"/>
              <a:buFont typeface="Calibri"/>
              <a:buAutoNum type="arabicPeriod" startAt="3"/>
            </a:pPr>
            <a:r>
              <a:rPr lang="fr-FR" sz="1800" b="0" i="0" u="none" strike="noStrike" cap="none" dirty="0">
                <a:solidFill>
                  <a:srgbClr val="1D2327"/>
                </a:solidFill>
                <a:latin typeface="Calibri"/>
                <a:ea typeface="Calibri"/>
                <a:cs typeface="Calibri"/>
                <a:sym typeface="Calibri"/>
              </a:rPr>
              <a:t>C'est Halloween! La pendule sonne... Que font les squelettes?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https://content.e-me.edu.gr/wp-admin/admin-ajax.php?action=h5p_embed&amp;id=1292410</a:t>
            </a:r>
            <a:endParaRPr lang="fr-FR"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quelle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heure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https://content.e-me.edu.gr/wp-admin/admin-ajax.php?action=h5p_embed&amp;id=1292599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FE57F49-C8E3-3DC6-2375-1D81F49EB705}"/>
              </a:ext>
            </a:extLst>
          </p:cNvPr>
          <p:cNvSpPr/>
          <p:nvPr/>
        </p:nvSpPr>
        <p:spPr>
          <a:xfrm>
            <a:off x="71037" y="165769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</a:t>
            </a:r>
            <a:r>
              <a:rPr lang="fr-FR" sz="5400" b="1" i="0" u="none" strike="noStrike" dirty="0">
                <a:ln/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6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75" name="Google Shape;575;p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60"/>
            <p:cNvSpPr/>
            <p:nvPr/>
          </p:nvSpPr>
          <p:spPr>
            <a:xfrm>
              <a:off x="3548772" y="388143"/>
              <a:ext cx="3171825" cy="1814513"/>
            </a:xfrm>
            <a:prstGeom prst="wedgeEllipseCallout">
              <a:avLst>
                <a:gd name="adj1" fmla="val -69976"/>
                <a:gd name="adj2" fmla="val 45833"/>
              </a:avLst>
            </a:prstGeom>
            <a:solidFill>
              <a:schemeClr val="lt1"/>
            </a:solidFill>
            <a:ln w="38100" cap="flat" cmpd="sng">
              <a:solidFill>
                <a:srgbClr val="3856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dirty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Jouons</a:t>
              </a:r>
              <a:r>
                <a:rPr lang="fr-FR" sz="2800" b="0" i="0" u="none" strike="noStrike" cap="none" dirty="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ensemble!</a:t>
              </a:r>
              <a:endParaRPr sz="28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78" name="Google Shape;578;p60"/>
          <p:cNvSpPr/>
          <p:nvPr/>
        </p:nvSpPr>
        <p:spPr>
          <a:xfrm>
            <a:off x="3962400" y="2363821"/>
            <a:ext cx="4659086" cy="43871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Activités complémentaires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Blip>
                <a:blip r:embed="rId4"/>
              </a:buBlip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Jeux de points à relier pour Halloween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https://dessinemoiunehistoire.net/wp-content/uploads/2018/10/Fiches-d-activites-relier-les-points-Halloween.pdf</a:t>
            </a:r>
            <a:endParaRPr lang="fr-FR"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fr-FR"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https://dessinemoiunehistoire.net/jeux-de-points-a-relier-halloween-a-imprimer/</a:t>
            </a:r>
            <a:r>
              <a:rPr lang="fr-FR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Blip>
                <a:blip r:embed="rId7"/>
              </a:buBlip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Labyrinthes d’Halloween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https://dessinemoiunehistoire.net/labyrinthe-halloween/</a:t>
            </a:r>
            <a:r>
              <a:rPr lang="fr-FR" sz="1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Blip>
                <a:blip r:embed="rId9"/>
              </a:buBlip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Bricolage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https://www.jeux-halloween.pour-enfants.fr/bricolage/silhouette/sorciere/silhouette-halloween-1.htm</a:t>
            </a:r>
            <a:r>
              <a:rPr lang="fr-FR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6FE57F49-C8E3-3DC6-2375-1D81F49EB705}"/>
              </a:ext>
            </a:extLst>
          </p:cNvPr>
          <p:cNvSpPr/>
          <p:nvPr/>
        </p:nvSpPr>
        <p:spPr>
          <a:xfrm>
            <a:off x="71037" y="165769"/>
            <a:ext cx="340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Activité </a:t>
            </a:r>
            <a:r>
              <a:rPr lang="fr-FR" sz="5400" b="1" i="0" u="none" strike="noStrike" dirty="0">
                <a:ln/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fr-FR" sz="5400" b="1" i="0" u="none" strike="noStrike" cap="none" spc="0" dirty="0">
                <a:ln/>
                <a:solidFill>
                  <a:schemeClr val="accent4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11B370A-B9EB-2149-5ABC-F99A6D9BF8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7647" y="1029307"/>
            <a:ext cx="410387" cy="4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0908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532</Words>
  <Application>Microsoft Office PowerPoint</Application>
  <PresentationFormat>Προβολή στην οθόνη (4:3)</PresentationFormat>
  <Paragraphs>75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Comic Sans MS</vt:lpstr>
      <vt:lpstr>Calibri</vt:lpstr>
      <vt:lpstr>Arial</vt:lpstr>
      <vt:lpstr>Θέμα του Office</vt:lpstr>
      <vt:lpstr>Παρουσίαση του PowerPoint</vt:lpstr>
      <vt:lpstr>Quand la pendule sonne … Il est quelle heure? Σύρε και απόθεσε τις ετικέτες στα ρολόγια όπως στο παράδειγμα 1 Il est…</vt:lpstr>
      <vt:lpstr>La routine quotidienne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ΠΕΚ 2</dc:creator>
  <cp:lastModifiedBy>ΧΑΙΔΩ ΝΑΤΣΗ</cp:lastModifiedBy>
  <cp:revision>12</cp:revision>
  <dcterms:created xsi:type="dcterms:W3CDTF">2014-10-27T14:43:57Z</dcterms:created>
  <dcterms:modified xsi:type="dcterms:W3CDTF">2023-10-29T09:49:44Z</dcterms:modified>
</cp:coreProperties>
</file>