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302" r:id="rId2"/>
    <p:sldId id="303" r:id="rId3"/>
    <p:sldId id="32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Corsiva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4" roundtripDataSignature="AMtx7mh9sOUyk0QZ9ssJCGSbGWZgfN9Y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4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8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8" Type="http://schemas.openxmlformats.org/officeDocument/2006/relationships/slide" Target="slides/slide7.xml"/><Relationship Id="rId8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4147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embedded&amp;v=0CKMaRwicS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4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56" name="Google Shape;456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8" name="Google Shape;458;p46"/>
            <p:cNvSpPr/>
            <p:nvPr/>
          </p:nvSpPr>
          <p:spPr>
            <a:xfrm>
              <a:off x="3743325" y="1006475"/>
              <a:ext cx="3171825" cy="1814513"/>
            </a:xfrm>
            <a:prstGeom prst="wedgeEllipseCallout">
              <a:avLst>
                <a:gd name="adj1" fmla="val -69976"/>
                <a:gd name="adj2" fmla="val 45833"/>
              </a:avLst>
            </a:prstGeom>
            <a:solidFill>
              <a:schemeClr val="lt1"/>
            </a:solidFill>
            <a:ln w="38100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Faisons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un mini quiz!</a:t>
              </a:r>
              <a:endParaRPr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7169861-2417-FA97-5060-29D9063125AA}"/>
              </a:ext>
            </a:extLst>
          </p:cNvPr>
          <p:cNvSpPr/>
          <p:nvPr/>
        </p:nvSpPr>
        <p:spPr>
          <a:xfrm>
            <a:off x="422388" y="185225"/>
            <a:ext cx="2898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i="0" u="none" strike="noStrike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Activité 4</a:t>
            </a:r>
            <a:endParaRPr lang="el-GR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54"/>
          <p:cNvPicPr preferRelativeResize="0"/>
          <p:nvPr/>
        </p:nvPicPr>
        <p:blipFill rotWithShape="1">
          <a:blip r:embed="rId3">
            <a:alphaModFix/>
          </a:blip>
          <a:srcRect l="1" r="50046"/>
          <a:stretch/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4"/>
          <p:cNvSpPr/>
          <p:nvPr/>
        </p:nvSpPr>
        <p:spPr>
          <a:xfrm>
            <a:off x="3265714" y="1854199"/>
            <a:ext cx="5083629" cy="4394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Les personnages d'Halloween: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sorcière, </a:t>
            </a:r>
            <a:r>
              <a:rPr lang="fr-FR" sz="2000" b="0" i="0" u="none" strike="sng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docteur</a:t>
            </a: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momie, un squelette, le fantôme, le vampire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Les animaux d’Halloween: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chauve-souris, </a:t>
            </a:r>
            <a:r>
              <a:rPr lang="fr-FR" sz="2000" b="0" i="0" u="none" strike="sng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chien</a:t>
            </a: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 chat, l'araignée, le hibou, le corbeau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Les objets d’Halloween: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citrouille, le chapeau de sorcière, </a:t>
            </a:r>
            <a:r>
              <a:rPr lang="fr-FR" sz="2000" b="0" i="0" u="none" strike="sng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carotte</a:t>
            </a: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 chaudron, le balai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54"/>
          <p:cNvSpPr/>
          <p:nvPr/>
        </p:nvSpPr>
        <p:spPr>
          <a:xfrm>
            <a:off x="1339107" y="1504950"/>
            <a:ext cx="1828800" cy="1227138"/>
          </a:xfrm>
          <a:prstGeom prst="wedgeEllipseCallout">
            <a:avLst>
              <a:gd name="adj1" fmla="val -39583"/>
              <a:gd name="adj2" fmla="val 75309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voilà!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C32E79C-59DE-5241-C8A1-7AA4E09C4895}"/>
              </a:ext>
            </a:extLst>
          </p:cNvPr>
          <p:cNvSpPr/>
          <p:nvPr/>
        </p:nvSpPr>
        <p:spPr>
          <a:xfrm>
            <a:off x="3798805" y="930869"/>
            <a:ext cx="40174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0" i="0" u="none" strike="noStrike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Trouve l’intrus!</a:t>
            </a:r>
            <a:endParaRPr lang="el-GR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9058926-78F1-DE70-9925-D9465091AD5B}"/>
              </a:ext>
            </a:extLst>
          </p:cNvPr>
          <p:cNvSpPr/>
          <p:nvPr/>
        </p:nvSpPr>
        <p:spPr>
          <a:xfrm>
            <a:off x="7057329" y="346094"/>
            <a:ext cx="12795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2400" b="1" cap="none" spc="0" dirty="0">
                <a:ln/>
                <a:solidFill>
                  <a:schemeClr val="accent4"/>
                </a:solidFill>
                <a:effectLst/>
              </a:rPr>
              <a:t>Corrigé</a:t>
            </a:r>
            <a:endParaRPr lang="el-GR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5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33" name="Google Shape;533;p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5" name="Google Shape;535;p55"/>
            <p:cNvSpPr/>
            <p:nvPr/>
          </p:nvSpPr>
          <p:spPr>
            <a:xfrm>
              <a:off x="3743325" y="1006475"/>
              <a:ext cx="3171825" cy="1814513"/>
            </a:xfrm>
            <a:prstGeom prst="wedgeEllipseCallout">
              <a:avLst>
                <a:gd name="adj1" fmla="val -69976"/>
                <a:gd name="adj2" fmla="val 45833"/>
              </a:avLst>
            </a:prstGeom>
            <a:solidFill>
              <a:schemeClr val="lt1"/>
            </a:solidFill>
            <a:ln w="38100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Découvrons l</a:t>
              </a:r>
              <a:r>
                <a:rPr lang="fr-FR" sz="280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 phrase cachée</a:t>
              </a:r>
              <a:r>
                <a:rPr lang="fr-FR" sz="2800" b="0" i="0" u="none" strike="noStrike" cap="none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!</a:t>
              </a:r>
              <a:endParaRPr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CE126AA-7527-E634-1277-6BEC65D67422}"/>
              </a:ext>
            </a:extLst>
          </p:cNvPr>
          <p:cNvSpPr/>
          <p:nvPr/>
        </p:nvSpPr>
        <p:spPr>
          <a:xfrm>
            <a:off x="246565" y="165769"/>
            <a:ext cx="3055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i="0" u="none" strike="noStrike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Activité </a:t>
            </a:r>
            <a:r>
              <a:rPr lang="fr-FR" sz="5400" b="1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fr-FR" sz="5400" b="1" i="0" u="none" strike="noStrike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l-GR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56"/>
          <p:cNvPicPr preferRelativeResize="0"/>
          <p:nvPr/>
        </p:nvPicPr>
        <p:blipFill rotWithShape="1">
          <a:blip r:embed="rId4">
            <a:alphaModFix/>
          </a:blip>
          <a:srcRect l="16839" t="12177" r="16839" b="17098"/>
          <a:stretch/>
        </p:blipFill>
        <p:spPr>
          <a:xfrm>
            <a:off x="4376056" y="4071936"/>
            <a:ext cx="2612571" cy="2786063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56"/>
          <p:cNvSpPr/>
          <p:nvPr/>
        </p:nvSpPr>
        <p:spPr>
          <a:xfrm rot="-532745">
            <a:off x="1735854" y="920346"/>
            <a:ext cx="2775973" cy="2293799"/>
          </a:xfrm>
          <a:prstGeom prst="wedgeEllipseCallout">
            <a:avLst>
              <a:gd name="adj1" fmla="val -61226"/>
              <a:gd name="adj2" fmla="val 39640"/>
            </a:avLst>
          </a:prstGeom>
          <a:noFill/>
          <a:ln w="381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dit la chauve-souris ? Enlève les </a:t>
            </a:r>
            <a:r>
              <a:rPr lang="fr-FR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les </a:t>
            </a:r>
            <a:r>
              <a:rPr lang="fr-FR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trouve la réponse!</a:t>
            </a:r>
            <a:endParaRPr sz="2000" b="0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43" name="Google Shape;543;p56"/>
          <p:cNvSpPr/>
          <p:nvPr/>
        </p:nvSpPr>
        <p:spPr>
          <a:xfrm rot="-532745">
            <a:off x="5652251" y="4602859"/>
            <a:ext cx="3309200" cy="995422"/>
          </a:xfrm>
          <a:prstGeom prst="wedgeEllipseCallout">
            <a:avLst>
              <a:gd name="adj1" fmla="val -31407"/>
              <a:gd name="adj2" fmla="val -104615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Silsyazunzfanstôsmezdanslascistrouzillez</a:t>
            </a:r>
            <a:endParaRPr sz="2000" b="0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oogle Shape;548;p57"/>
          <p:cNvGrpSpPr/>
          <p:nvPr/>
        </p:nvGrpSpPr>
        <p:grpSpPr>
          <a:xfrm>
            <a:off x="1" y="0"/>
            <a:ext cx="9143998" cy="6858222"/>
            <a:chOff x="1" y="0"/>
            <a:chExt cx="9143998" cy="6858222"/>
          </a:xfrm>
        </p:grpSpPr>
        <p:pic>
          <p:nvPicPr>
            <p:cNvPr id="549" name="Google Shape;549;p57"/>
            <p:cNvPicPr preferRelativeResize="0"/>
            <p:nvPr/>
          </p:nvPicPr>
          <p:blipFill rotWithShape="1">
            <a:blip r:embed="rId3">
              <a:alphaModFix/>
            </a:blip>
            <a:srcRect l="35302"/>
            <a:stretch/>
          </p:blipFill>
          <p:spPr>
            <a:xfrm>
              <a:off x="3227983" y="0"/>
              <a:ext cx="5916016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0" name="Google Shape;550;p57"/>
            <p:cNvPicPr preferRelativeResize="0"/>
            <p:nvPr/>
          </p:nvPicPr>
          <p:blipFill rotWithShape="1">
            <a:blip r:embed="rId4">
              <a:alphaModFix/>
            </a:blip>
            <a:srcRect l="16839" t="12177" r="16839" b="17098"/>
            <a:stretch/>
          </p:blipFill>
          <p:spPr>
            <a:xfrm>
              <a:off x="4376056" y="4071936"/>
              <a:ext cx="2612571" cy="27860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1" name="Google Shape;551;p57"/>
            <p:cNvSpPr/>
            <p:nvPr/>
          </p:nvSpPr>
          <p:spPr>
            <a:xfrm rot="-532745">
              <a:off x="5652251" y="4516301"/>
              <a:ext cx="3309200" cy="1168539"/>
            </a:xfrm>
            <a:prstGeom prst="wedgeEllipseCallout">
              <a:avLst>
                <a:gd name="adj1" fmla="val -31407"/>
                <a:gd name="adj2" fmla="val -104615"/>
              </a:avLst>
            </a:prstGeom>
            <a:solidFill>
              <a:schemeClr val="lt1"/>
            </a:solidFill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Il y a un fantôme dans la citrouille</a:t>
              </a:r>
              <a:endParaRPr sz="24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552" name="Google Shape;552;p57"/>
            <p:cNvPicPr preferRelativeResize="0"/>
            <p:nvPr/>
          </p:nvPicPr>
          <p:blipFill rotWithShape="1">
            <a:blip r:embed="rId5">
              <a:alphaModFix/>
            </a:blip>
            <a:srcRect r="74047"/>
            <a:stretch/>
          </p:blipFill>
          <p:spPr>
            <a:xfrm>
              <a:off x="1" y="0"/>
              <a:ext cx="2373086" cy="68582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3" name="Google Shape;553;p57"/>
            <p:cNvSpPr/>
            <p:nvPr/>
          </p:nvSpPr>
          <p:spPr>
            <a:xfrm>
              <a:off x="1643063" y="1428750"/>
              <a:ext cx="1828800" cy="1227138"/>
            </a:xfrm>
            <a:prstGeom prst="wedgeEllipseCallout">
              <a:avLst>
                <a:gd name="adj1" fmla="val -39583"/>
                <a:gd name="adj2" fmla="val 75309"/>
              </a:avLst>
            </a:prstGeom>
            <a:solidFill>
              <a:schemeClr val="lt1"/>
            </a:solidFill>
            <a:ln w="381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Et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voilà!</a:t>
              </a:r>
              <a:endPara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6F37E58-7736-93A6-2688-D808763F4BE1}"/>
              </a:ext>
            </a:extLst>
          </p:cNvPr>
          <p:cNvSpPr/>
          <p:nvPr/>
        </p:nvSpPr>
        <p:spPr>
          <a:xfrm>
            <a:off x="6861178" y="1343471"/>
            <a:ext cx="12795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2400" b="1" cap="none" spc="0" dirty="0">
                <a:ln/>
                <a:solidFill>
                  <a:schemeClr val="accent4"/>
                </a:solidFill>
                <a:effectLst/>
              </a:rPr>
              <a:t>Corrigé</a:t>
            </a:r>
            <a:endParaRPr lang="el-GR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5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59" name="Google Shape;559;p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1" name="Google Shape;561;p58"/>
            <p:cNvSpPr/>
            <p:nvPr/>
          </p:nvSpPr>
          <p:spPr>
            <a:xfrm>
              <a:off x="3743325" y="1006475"/>
              <a:ext cx="3171825" cy="1814513"/>
            </a:xfrm>
            <a:prstGeom prst="wedgeEllipseCallout">
              <a:avLst>
                <a:gd name="adj1" fmla="val -69976"/>
                <a:gd name="adj2" fmla="val 45833"/>
              </a:avLst>
            </a:prstGeom>
            <a:solidFill>
              <a:schemeClr val="lt1"/>
            </a:solidFill>
            <a:ln w="38100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Chantons ensemble!</a:t>
              </a:r>
              <a:endParaRPr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AE3E96A-CD9D-B722-06DD-0D7D98BEF706}"/>
              </a:ext>
            </a:extLst>
          </p:cNvPr>
          <p:cNvSpPr/>
          <p:nvPr/>
        </p:nvSpPr>
        <p:spPr>
          <a:xfrm>
            <a:off x="246565" y="165769"/>
            <a:ext cx="3055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i="0" u="none" strike="noStrike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Activité </a:t>
            </a:r>
            <a:r>
              <a:rPr lang="fr-FR" sz="5400" b="1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fr-FR" sz="5400" b="1" i="0" u="none" strike="noStrike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l-GR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9"/>
          <p:cNvSpPr txBox="1">
            <a:spLocks noGrp="1"/>
          </p:cNvSpPr>
          <p:nvPr>
            <p:ph type="body" idx="1"/>
          </p:nvPr>
        </p:nvSpPr>
        <p:spPr>
          <a:xfrm>
            <a:off x="489857" y="1153886"/>
            <a:ext cx="4024993" cy="502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Quand la pendule sonne une heure                   </a:t>
            </a:r>
            <a:r>
              <a:rPr lang="fr-FR" sz="1600" b="1">
                <a:solidFill>
                  <a:srgbClr val="FF0000"/>
                </a:solidFill>
              </a:rPr>
              <a:t>Un</a:t>
            </a:r>
            <a:r>
              <a:rPr lang="fr-FR" sz="1600"/>
              <a:t> grand squelette ouvre les yeux.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Quand la pendule sonne deux heures            </a:t>
            </a:r>
            <a:r>
              <a:rPr lang="fr-FR" sz="1600" b="1">
                <a:solidFill>
                  <a:srgbClr val="FF0000"/>
                </a:solidFill>
              </a:rPr>
              <a:t>Deux</a:t>
            </a:r>
            <a:r>
              <a:rPr lang="fr-FR" sz="1600"/>
              <a:t> grands squelettes s’habillent en bleu.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POUMBEU, POUMBEU, POUMBEBEU! (x2)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Quand la pendule sonne trois heures           </a:t>
            </a:r>
            <a:r>
              <a:rPr lang="fr-FR" sz="1600" b="1">
                <a:solidFill>
                  <a:srgbClr val="FF0000"/>
                </a:solidFill>
              </a:rPr>
              <a:t>Trois</a:t>
            </a:r>
            <a:r>
              <a:rPr lang="fr-FR" sz="1600"/>
              <a:t> grands squelettes maquillent leurs yeux.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Quand la pendule sonne quatre heures </a:t>
            </a:r>
            <a:r>
              <a:rPr lang="fr-FR" sz="1600" b="1">
                <a:solidFill>
                  <a:srgbClr val="FF0000"/>
                </a:solidFill>
              </a:rPr>
              <a:t>Quatre</a:t>
            </a:r>
            <a:r>
              <a:rPr lang="fr-FR" sz="1600"/>
              <a:t> grands squelettes se brossent les cheveux.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POUMBEU, POUMBEU, POUMBEBEU! (x2)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Quand la pendule sonne cinq heures       </a:t>
            </a:r>
            <a:r>
              <a:rPr lang="fr-FR" sz="1600" b="1">
                <a:solidFill>
                  <a:srgbClr val="FF0000"/>
                </a:solidFill>
              </a:rPr>
              <a:t>Cinq</a:t>
            </a:r>
            <a:r>
              <a:rPr lang="fr-FR" sz="1600"/>
              <a:t> grands squelettes mangent des œufs.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Quand la pendule sonne six heures                 </a:t>
            </a:r>
            <a:r>
              <a:rPr lang="fr-FR" sz="1600" b="1">
                <a:solidFill>
                  <a:srgbClr val="FF0000"/>
                </a:solidFill>
              </a:rPr>
              <a:t>Six </a:t>
            </a:r>
            <a:r>
              <a:rPr lang="fr-FR" sz="1600"/>
              <a:t>grands squelettes jouent à un jeu.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 POUMBEU, POUMBEU</a:t>
            </a:r>
            <a:r>
              <a:rPr lang="fr-FR" sz="1800"/>
              <a:t>, POUMBEBEU! (x2)</a:t>
            </a:r>
            <a:endParaRPr sz="1800"/>
          </a:p>
        </p:txBody>
      </p:sp>
      <p:sp>
        <p:nvSpPr>
          <p:cNvPr id="568" name="Google Shape;568;p59"/>
          <p:cNvSpPr txBox="1">
            <a:spLocks noGrp="1"/>
          </p:cNvSpPr>
          <p:nvPr>
            <p:ph type="body" idx="2"/>
          </p:nvPr>
        </p:nvSpPr>
        <p:spPr>
          <a:xfrm>
            <a:off x="4629149" y="1153886"/>
            <a:ext cx="4024993" cy="502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Quand la pendule sonne sept heures           </a:t>
            </a:r>
            <a:r>
              <a:rPr lang="fr-FR" sz="1600" b="1">
                <a:solidFill>
                  <a:srgbClr val="FF0000"/>
                </a:solidFill>
              </a:rPr>
              <a:t>Sept</a:t>
            </a:r>
            <a:r>
              <a:rPr lang="fr-FR" sz="1600"/>
              <a:t> grands squelettes dansent un peu.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Quand la pendule sonne huit heures            </a:t>
            </a:r>
            <a:r>
              <a:rPr lang="fr-FR" sz="1600" b="1">
                <a:solidFill>
                  <a:srgbClr val="FF0000"/>
                </a:solidFill>
              </a:rPr>
              <a:t>Huit</a:t>
            </a:r>
            <a:r>
              <a:rPr lang="fr-FR" sz="1600"/>
              <a:t> grands squelettes marchent deux par deux.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POUMBEU, POUMBEU, POUMBEBEU! (x2)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Quand la pendule sonne neuf heures           </a:t>
            </a:r>
            <a:r>
              <a:rPr lang="fr-FR" sz="1600" b="1">
                <a:solidFill>
                  <a:srgbClr val="FF0000"/>
                </a:solidFill>
              </a:rPr>
              <a:t>Neuf</a:t>
            </a:r>
            <a:r>
              <a:rPr lang="fr-FR" sz="1600"/>
              <a:t> grands squelettes vont faire la queue.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Quand la pendule sonne dix heures             </a:t>
            </a:r>
            <a:r>
              <a:rPr lang="fr-FR" sz="1600" b="1">
                <a:solidFill>
                  <a:srgbClr val="FF0000"/>
                </a:solidFill>
              </a:rPr>
              <a:t>Dix</a:t>
            </a:r>
            <a:r>
              <a:rPr lang="fr-FR" sz="1600"/>
              <a:t> grands squelettes reviennent chez eux.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POUMBEU, POUMBEU, POUMBEBEU! (x2)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Quand la pendule sonne onze heures,  </a:t>
            </a:r>
            <a:r>
              <a:rPr lang="fr-FR" sz="1600" b="1">
                <a:solidFill>
                  <a:srgbClr val="FF0000"/>
                </a:solidFill>
              </a:rPr>
              <a:t>Onze </a:t>
            </a:r>
            <a:r>
              <a:rPr lang="fr-FR" sz="1600"/>
              <a:t>grands squelettes se mettent au lit.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Quand la pendule sonne minuit,              </a:t>
            </a:r>
            <a:r>
              <a:rPr lang="fr-FR" sz="1600" b="1">
                <a:solidFill>
                  <a:srgbClr val="FF0000"/>
                </a:solidFill>
              </a:rPr>
              <a:t>Douze</a:t>
            </a:r>
            <a:r>
              <a:rPr lang="fr-FR" sz="1600"/>
              <a:t> grands squelettes disent bonne nuit.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/>
              <a:t> POUMBI, POUMBI, POUMBIBI! (x2)</a:t>
            </a:r>
            <a:endParaRPr sz="1600"/>
          </a:p>
        </p:txBody>
      </p:sp>
      <p:sp>
        <p:nvSpPr>
          <p:cNvPr id="569" name="Google Shape;569;p59"/>
          <p:cNvSpPr txBox="1"/>
          <p:nvPr/>
        </p:nvSpPr>
        <p:spPr>
          <a:xfrm>
            <a:off x="740230" y="6176963"/>
            <a:ext cx="777512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https://www.youtube.com/watch?feature=player_embedded&amp;v=0CKMaRwicSg</a:t>
            </a:r>
            <a:r>
              <a:rPr lang="fr-FR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A5E6EDD-67C3-D9A7-3F57-679A400F5B4B}"/>
              </a:ext>
            </a:extLst>
          </p:cNvPr>
          <p:cNvSpPr/>
          <p:nvPr/>
        </p:nvSpPr>
        <p:spPr>
          <a:xfrm>
            <a:off x="740230" y="332196"/>
            <a:ext cx="6904454" cy="76944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chanson des squelettes</a:t>
            </a:r>
            <a:endParaRPr lang="el-G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oogle Shape;463;p47"/>
          <p:cNvGrpSpPr/>
          <p:nvPr/>
        </p:nvGrpSpPr>
        <p:grpSpPr>
          <a:xfrm>
            <a:off x="0" y="-67961"/>
            <a:ext cx="9172575" cy="7106936"/>
            <a:chOff x="0" y="-67959"/>
            <a:chExt cx="9172576" cy="7106706"/>
          </a:xfrm>
        </p:grpSpPr>
        <p:pic>
          <p:nvPicPr>
            <p:cNvPr id="464" name="Google Shape;464;p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-67959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5" name="Google Shape;465;p47"/>
            <p:cNvSpPr/>
            <p:nvPr/>
          </p:nvSpPr>
          <p:spPr>
            <a:xfrm>
              <a:off x="2503023" y="5294962"/>
              <a:ext cx="3114675" cy="1119918"/>
            </a:xfrm>
            <a:prstGeom prst="round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 dirty="0">
                  <a:solidFill>
                    <a:schemeClr val="tx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…………………………</a:t>
              </a:r>
              <a:endParaRPr sz="2800" b="0" i="0" u="none" strike="noStrike" cap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6" name="Google Shape;466;p47"/>
            <p:cNvSpPr/>
            <p:nvPr/>
          </p:nvSpPr>
          <p:spPr>
            <a:xfrm>
              <a:off x="1385889" y="300038"/>
              <a:ext cx="3000000" cy="1859432"/>
            </a:xfrm>
            <a:prstGeom prst="wedgeRoundRectCallout">
              <a:avLst>
                <a:gd name="adj1" fmla="val -48674"/>
                <a:gd name="adj2" fmla="val 85605"/>
                <a:gd name="adj3" fmla="val 16667"/>
              </a:avLst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0" i="0" u="none" strike="noStrike" cap="none" dirty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Quelle est la couleur d’Halloween?</a:t>
              </a:r>
              <a:endParaRPr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7" name="Google Shape;467;p47"/>
            <p:cNvSpPr/>
            <p:nvPr/>
          </p:nvSpPr>
          <p:spPr>
            <a:xfrm>
              <a:off x="7634289" y="6414880"/>
              <a:ext cx="1538287" cy="62386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0" i="0" u="none" strike="noStrike" cap="none">
                  <a:solidFill>
                    <a:srgbClr val="C00000"/>
                  </a:solidFill>
                  <a:latin typeface="Corsiva"/>
                  <a:ea typeface="Corsiva"/>
                  <a:cs typeface="Corsiva"/>
                  <a:sym typeface="Corsiva"/>
                </a:rPr>
                <a:t>Chaïdo Natsi</a:t>
              </a:r>
              <a:endParaRPr sz="2000" b="0" i="0" u="none" strike="noStrike" cap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endParaRPr>
            </a:p>
          </p:txBody>
        </p:sp>
      </p:grpSp>
      <p:sp>
        <p:nvSpPr>
          <p:cNvPr id="468" name="Google Shape;468;p47"/>
          <p:cNvSpPr/>
          <p:nvPr/>
        </p:nvSpPr>
        <p:spPr>
          <a:xfrm>
            <a:off x="425083" y="487179"/>
            <a:ext cx="5357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i="0" u="none" strike="noStrike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1</a:t>
            </a:r>
            <a:endParaRPr sz="5400" b="1" i="0" u="none" strike="noStrike" cap="none" dirty="0">
              <a:solidFill>
                <a:srgbClr val="D5DB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47"/>
          <p:cNvSpPr txBox="1"/>
          <p:nvPr/>
        </p:nvSpPr>
        <p:spPr>
          <a:xfrm>
            <a:off x="5899800" y="1505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Écris!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oogle Shape;463;p47"/>
          <p:cNvGrpSpPr/>
          <p:nvPr/>
        </p:nvGrpSpPr>
        <p:grpSpPr>
          <a:xfrm>
            <a:off x="0" y="0"/>
            <a:ext cx="9172575" cy="7038975"/>
            <a:chOff x="0" y="0"/>
            <a:chExt cx="9172576" cy="7038747"/>
          </a:xfrm>
        </p:grpSpPr>
        <p:pic>
          <p:nvPicPr>
            <p:cNvPr id="464" name="Google Shape;464;p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5" name="Google Shape;465;p47"/>
            <p:cNvSpPr/>
            <p:nvPr/>
          </p:nvSpPr>
          <p:spPr>
            <a:xfrm>
              <a:off x="3843338" y="3271838"/>
              <a:ext cx="3114675" cy="1785937"/>
            </a:xfrm>
            <a:prstGeom prst="ellipse">
              <a:avLst/>
            </a:prstGeom>
            <a:solidFill>
              <a:schemeClr val="lt1"/>
            </a:solidFill>
            <a:ln w="571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 r t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 g a c b a n r e k o a c      b f o d u  </a:t>
              </a:r>
              <a:endPara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6" name="Google Shape;466;p47"/>
            <p:cNvSpPr/>
            <p:nvPr/>
          </p:nvSpPr>
          <p:spPr>
            <a:xfrm>
              <a:off x="1385889" y="300038"/>
              <a:ext cx="3257550" cy="2220850"/>
            </a:xfrm>
            <a:prstGeom prst="wedgeRoundRectCallout">
              <a:avLst>
                <a:gd name="adj1" fmla="val -48674"/>
                <a:gd name="adj2" fmla="val 85605"/>
                <a:gd name="adj3" fmla="val 16667"/>
              </a:avLst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Quel est le mot magique de la sorcière?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Regarde bien les lettres de la citrouille et écris ce mot!</a:t>
              </a:r>
              <a:endPara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7" name="Google Shape;467;p47"/>
            <p:cNvSpPr/>
            <p:nvPr/>
          </p:nvSpPr>
          <p:spPr>
            <a:xfrm>
              <a:off x="7634289" y="6414880"/>
              <a:ext cx="1538287" cy="62386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0" i="0" u="none" strike="noStrike" cap="none">
                  <a:solidFill>
                    <a:srgbClr val="C00000"/>
                  </a:solidFill>
                  <a:latin typeface="Corsiva"/>
                  <a:ea typeface="Corsiva"/>
                  <a:cs typeface="Corsiva"/>
                  <a:sym typeface="Corsiva"/>
                </a:rPr>
                <a:t>Chaïdo Natsi</a:t>
              </a:r>
              <a:endParaRPr sz="2000" b="0" i="0" u="none" strike="noStrike" cap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endParaRPr>
            </a:p>
          </p:txBody>
        </p:sp>
      </p:grpSp>
      <p:sp>
        <p:nvSpPr>
          <p:cNvPr id="468" name="Google Shape;468;p47"/>
          <p:cNvSpPr/>
          <p:nvPr/>
        </p:nvSpPr>
        <p:spPr>
          <a:xfrm>
            <a:off x="425083" y="487179"/>
            <a:ext cx="53572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i="0" u="none" strike="noStrike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2</a:t>
            </a:r>
            <a:endParaRPr sz="5400" b="1" i="0" u="none" strike="noStrike" cap="none" dirty="0">
              <a:solidFill>
                <a:srgbClr val="D5DB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47"/>
          <p:cNvSpPr txBox="1"/>
          <p:nvPr/>
        </p:nvSpPr>
        <p:spPr>
          <a:xfrm>
            <a:off x="5899800" y="1505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Écris!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4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255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8"/>
          <p:cNvSpPr/>
          <p:nvPr/>
        </p:nvSpPr>
        <p:spPr>
          <a:xfrm>
            <a:off x="1014413" y="600075"/>
            <a:ext cx="3271837" cy="1855788"/>
          </a:xfrm>
          <a:prstGeom prst="wedgeEllipseCallout">
            <a:avLst>
              <a:gd name="adj1" fmla="val -31215"/>
              <a:gd name="adj2" fmla="val 68686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Pour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vous aider, dans ce mot, il y a …</a:t>
            </a:r>
            <a:endParaRPr sz="28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4886323" y="2343150"/>
            <a:ext cx="3114675" cy="1785937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r 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 g a c b a n r e k o a c      b f o d u  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3149600" y="4329113"/>
            <a:ext cx="2557463" cy="1427162"/>
          </a:xfrm>
          <a:prstGeom prst="wedgeRoundRectCallout">
            <a:avLst>
              <a:gd name="adj1" fmla="val 92393"/>
              <a:gd name="adj2" fmla="val 57859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 un </a:t>
            </a:r>
            <a:r>
              <a:rPr lang="fr-FR" sz="24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fr-F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deux </a:t>
            </a:r>
            <a:r>
              <a:rPr lang="fr-FR" sz="24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lang="fr-F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cinq </a:t>
            </a:r>
            <a:r>
              <a:rPr lang="fr-FR" sz="24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fr-F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deux </a:t>
            </a:r>
            <a:r>
              <a:rPr lang="fr-FR" sz="24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r>
              <a:rPr lang="fr-F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et un </a:t>
            </a:r>
            <a:r>
              <a:rPr lang="fr-FR" sz="24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255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9"/>
          <p:cNvSpPr/>
          <p:nvPr/>
        </p:nvSpPr>
        <p:spPr>
          <a:xfrm>
            <a:off x="1643063" y="1428750"/>
            <a:ext cx="1828800" cy="1227138"/>
          </a:xfrm>
          <a:prstGeom prst="wedgeEllipseCallout">
            <a:avLst>
              <a:gd name="adj1" fmla="val -39583"/>
              <a:gd name="adj2" fmla="val 75309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voilà!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4" name="Google Shape;484;p49"/>
          <p:cNvSpPr/>
          <p:nvPr/>
        </p:nvSpPr>
        <p:spPr>
          <a:xfrm>
            <a:off x="4700587" y="2528888"/>
            <a:ext cx="3486151" cy="1414462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25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b r a c a d a b r a !</a:t>
            </a:r>
            <a:endParaRPr/>
          </a:p>
        </p:txBody>
      </p:sp>
      <p:sp>
        <p:nvSpPr>
          <p:cNvPr id="485" name="Google Shape;485;p49"/>
          <p:cNvSpPr/>
          <p:nvPr/>
        </p:nvSpPr>
        <p:spPr>
          <a:xfrm>
            <a:off x="4700588" y="4543425"/>
            <a:ext cx="1743075" cy="1227138"/>
          </a:xfrm>
          <a:prstGeom prst="wedgeEllipseCallout">
            <a:avLst>
              <a:gd name="adj1" fmla="val 66082"/>
              <a:gd name="adj2" fmla="val 41940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Bien joué!</a:t>
            </a:r>
            <a:endParaRPr sz="2800" b="0" i="0" u="none" strike="noStrike" cap="none">
              <a:solidFill>
                <a:srgbClr val="38562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50"/>
          <p:cNvGrpSpPr/>
          <p:nvPr/>
        </p:nvGrpSpPr>
        <p:grpSpPr>
          <a:xfrm>
            <a:off x="116732" y="0"/>
            <a:ext cx="9144000" cy="6858000"/>
            <a:chOff x="0" y="9728"/>
            <a:chExt cx="9144000" cy="6858000"/>
          </a:xfrm>
        </p:grpSpPr>
        <p:pic>
          <p:nvPicPr>
            <p:cNvPr id="491" name="Google Shape;491;p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9728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3" name="Google Shape;493;p50"/>
            <p:cNvSpPr/>
            <p:nvPr/>
          </p:nvSpPr>
          <p:spPr>
            <a:xfrm>
              <a:off x="1026661" y="598823"/>
              <a:ext cx="2692625" cy="1412648"/>
            </a:xfrm>
            <a:prstGeom prst="wedgeRoundRectCallout">
              <a:avLst>
                <a:gd name="adj1" fmla="val 3979"/>
                <a:gd name="adj2" fmla="val 71911"/>
                <a:gd name="adj3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0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Que met la sorcière dans la potion magique? </a:t>
              </a:r>
              <a:endParaRPr/>
            </a:p>
          </p:txBody>
        </p:sp>
      </p:grpSp>
      <p:sp>
        <p:nvSpPr>
          <p:cNvPr id="494" name="Google Shape;494;p50"/>
          <p:cNvSpPr/>
          <p:nvPr/>
        </p:nvSpPr>
        <p:spPr>
          <a:xfrm>
            <a:off x="260096" y="608570"/>
            <a:ext cx="53572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i="0" u="none" strike="noStrike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3</a:t>
            </a:r>
            <a:endParaRPr sz="5400" b="1" i="0" u="none" strike="noStrike" cap="none" dirty="0">
              <a:solidFill>
                <a:srgbClr val="D5DB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1791669-232C-B3A8-4706-A7713FB4AC7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6646" y="1837064"/>
            <a:ext cx="4262515" cy="43010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51"/>
          <p:cNvGrpSpPr/>
          <p:nvPr/>
        </p:nvGrpSpPr>
        <p:grpSpPr>
          <a:xfrm>
            <a:off x="222" y="0"/>
            <a:ext cx="9143778" cy="6858223"/>
            <a:chOff x="0" y="0"/>
            <a:chExt cx="9144000" cy="6858000"/>
          </a:xfrm>
        </p:grpSpPr>
        <p:pic>
          <p:nvPicPr>
            <p:cNvPr id="500" name="Google Shape;500;p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1" name="Google Shape;501;p51"/>
            <p:cNvSpPr/>
            <p:nvPr/>
          </p:nvSpPr>
          <p:spPr>
            <a:xfrm>
              <a:off x="5058795" y="522272"/>
              <a:ext cx="2967799" cy="1870655"/>
            </a:xfrm>
            <a:prstGeom prst="wedgeEllipseCallout">
              <a:avLst>
                <a:gd name="adj1" fmla="val 30891"/>
                <a:gd name="adj2" fmla="val 54607"/>
              </a:avLst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200" b="0" i="0" u="none" strike="noStrike" cap="none" dirty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Écoutez les citrouilles</a:t>
              </a:r>
              <a:r>
                <a:rPr lang="fr-FR" sz="2200" dirty="0">
                  <a:latin typeface="Comic Sans MS"/>
                  <a:ea typeface="Comic Sans MS"/>
                  <a:cs typeface="Comic Sans MS"/>
                  <a:sym typeface="Comic Sans MS"/>
                </a:rPr>
                <a:t> et</a:t>
              </a:r>
              <a:endParaRPr lang="fr-FR" sz="22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200" dirty="0">
                  <a:latin typeface="Comic Sans MS"/>
                  <a:ea typeface="Comic Sans MS"/>
                  <a:cs typeface="Comic Sans MS"/>
                  <a:sym typeface="Comic Sans MS"/>
                </a:rPr>
                <a:t>complétez les ingrédients!</a:t>
              </a:r>
              <a:endParaRPr sz="22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3" name="Google Shape;503;p51"/>
            <p:cNvSpPr/>
            <p:nvPr/>
          </p:nvSpPr>
          <p:spPr>
            <a:xfrm>
              <a:off x="4780079" y="4274999"/>
              <a:ext cx="1682791" cy="1044541"/>
            </a:xfrm>
            <a:prstGeom prst="wedgeEllipseCallout">
              <a:avLst>
                <a:gd name="adj1" fmla="val 20373"/>
                <a:gd name="adj2" fmla="val 72521"/>
              </a:avLst>
            </a:prstGeom>
            <a:solidFill>
              <a:schemeClr val="lt1"/>
            </a:solidFill>
            <a:ln w="381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>
                  <a:solidFill>
                    <a:srgbClr val="38562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Miam!</a:t>
              </a:r>
              <a:endParaRPr sz="2800" b="0" i="0" u="none" strike="noStrike" cap="none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504" name="Google Shape;504;p51"/>
            <p:cNvPicPr preferRelativeResize="0"/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 l="2085" b="8675"/>
            <a:stretch/>
          </p:blipFill>
          <p:spPr>
            <a:xfrm>
              <a:off x="1385300" y="1407300"/>
              <a:ext cx="2967799" cy="2867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907EFAB-495C-5ADD-33BC-4FF2AD80DC27}"/>
              </a:ext>
            </a:extLst>
          </p:cNvPr>
          <p:cNvSpPr/>
          <p:nvPr/>
        </p:nvSpPr>
        <p:spPr>
          <a:xfrm>
            <a:off x="107005" y="4612759"/>
            <a:ext cx="4876656" cy="3693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sz="2000" b="1" i="0" cap="none" spc="0" dirty="0">
                <a:ln/>
                <a:solidFill>
                  <a:srgbClr val="FF0000"/>
                </a:solidFill>
                <a:effectLst/>
                <a:latin typeface="Calibri"/>
              </a:rPr>
              <a:t>Une </a:t>
            </a:r>
            <a:r>
              <a:rPr sz="2000" b="1" i="0" cap="none" spc="0" dirty="0" err="1">
                <a:ln/>
                <a:solidFill>
                  <a:srgbClr val="FF0000"/>
                </a:solidFill>
                <a:effectLst/>
                <a:latin typeface="Calibri"/>
              </a:rPr>
              <a:t>grosse</a:t>
            </a:r>
            <a:r>
              <a:rPr sz="2000" b="1" i="0" cap="none" spc="0" dirty="0">
                <a:ln/>
                <a:solidFill>
                  <a:srgbClr val="FF0000"/>
                </a:solidFill>
                <a:effectLst/>
                <a:latin typeface="Calibri"/>
              </a:rPr>
              <a:t> </a:t>
            </a:r>
            <a:r>
              <a:rPr sz="2000" b="1" i="0" cap="none" spc="0" dirty="0" err="1">
                <a:ln/>
                <a:solidFill>
                  <a:srgbClr val="FF0000"/>
                </a:solidFill>
                <a:effectLst/>
                <a:latin typeface="Calibri"/>
              </a:rPr>
              <a:t>araignée</a:t>
            </a:r>
            <a:r>
              <a:rPr sz="2000" b="1" i="0" cap="none" spc="0" dirty="0">
                <a:ln/>
                <a:solidFill>
                  <a:srgbClr val="FF0000"/>
                </a:solidFill>
                <a:effectLst/>
                <a:latin typeface="Calibri"/>
              </a:rPr>
              <a:t>, deux </a:t>
            </a:r>
            <a:r>
              <a:rPr sz="2000" b="1" i="0" cap="none" spc="0" dirty="0" err="1">
                <a:ln/>
                <a:solidFill>
                  <a:srgbClr val="FF0000"/>
                </a:solidFill>
                <a:effectLst/>
                <a:latin typeface="Calibri"/>
              </a:rPr>
              <a:t>oiseaux</a:t>
            </a:r>
            <a:r>
              <a:rPr sz="2000" b="1" i="0" cap="none" spc="0" dirty="0">
                <a:ln/>
                <a:solidFill>
                  <a:srgbClr val="FF0000"/>
                </a:solidFill>
                <a:effectLst/>
                <a:latin typeface="Calibri"/>
              </a:rPr>
              <a:t>, un </a:t>
            </a:r>
            <a:r>
              <a:rPr sz="2000" b="1" i="0" cap="none" spc="0" dirty="0" err="1">
                <a:ln/>
                <a:solidFill>
                  <a:srgbClr val="FF0000"/>
                </a:solidFill>
                <a:effectLst/>
                <a:latin typeface="Calibri"/>
              </a:rPr>
              <a:t>potiron</a:t>
            </a:r>
            <a:r>
              <a:rPr sz="2000" b="1" i="0" cap="none" spc="0" dirty="0">
                <a:ln/>
                <a:solidFill>
                  <a:srgbClr val="FF0000"/>
                </a:solidFill>
                <a:effectLst/>
                <a:latin typeface="Calibri"/>
              </a:rPr>
              <a:t> … </a:t>
            </a:r>
            <a:endParaRPr lang="el-GR" sz="20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7D5E1A8-7C14-6723-09AD-E15B8163E861}"/>
              </a:ext>
            </a:extLst>
          </p:cNvPr>
          <p:cNvSpPr/>
          <p:nvPr/>
        </p:nvSpPr>
        <p:spPr>
          <a:xfrm>
            <a:off x="3886150" y="3014186"/>
            <a:ext cx="347082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fr-FR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anque d’inspiration? </a:t>
            </a:r>
          </a:p>
          <a:p>
            <a:pPr algn="ctr"/>
            <a:r>
              <a:rPr lang="fr-FR" sz="1600" b="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Écoutez la chanson </a:t>
            </a:r>
          </a:p>
          <a:p>
            <a:pPr algn="ctr"/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 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our faire </a:t>
            </a:r>
            <a:r>
              <a:rPr lang="fr-FR" sz="1600" b="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une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soupe</a:t>
            </a:r>
            <a:r>
              <a:rPr lang="fr-FR" sz="1600" b="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»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diapo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68) </a:t>
            </a:r>
            <a:endParaRPr lang="el-GR" sz="1600" b="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5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10" name="Google Shape;510;p5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2" name="Google Shape;512;p52"/>
            <p:cNvSpPr/>
            <p:nvPr/>
          </p:nvSpPr>
          <p:spPr>
            <a:xfrm>
              <a:off x="3743325" y="1006475"/>
              <a:ext cx="3171825" cy="1814513"/>
            </a:xfrm>
            <a:prstGeom prst="wedgeEllipseCallout">
              <a:avLst>
                <a:gd name="adj1" fmla="val -69976"/>
                <a:gd name="adj2" fmla="val 45833"/>
              </a:avLst>
            </a:prstGeom>
            <a:solidFill>
              <a:schemeClr val="lt1"/>
            </a:solidFill>
            <a:ln w="38100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Chassons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l’intrus!</a:t>
              </a:r>
              <a:endParaRPr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2166C64-3274-A205-D8C0-C718B5E3EDDF}"/>
              </a:ext>
            </a:extLst>
          </p:cNvPr>
          <p:cNvSpPr/>
          <p:nvPr/>
        </p:nvSpPr>
        <p:spPr>
          <a:xfrm>
            <a:off x="246565" y="165769"/>
            <a:ext cx="3055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i="0" u="none" strike="noStrike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Activité </a:t>
            </a:r>
            <a:r>
              <a:rPr lang="fr-FR" sz="5400" b="1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fr-FR" sz="5400" b="1" i="0" u="none" strike="noStrike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l-GR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53"/>
          <p:cNvPicPr preferRelativeResize="0"/>
          <p:nvPr/>
        </p:nvPicPr>
        <p:blipFill rotWithShape="1">
          <a:blip r:embed="rId3">
            <a:alphaModFix/>
          </a:blip>
          <a:srcRect l="1" r="50046"/>
          <a:stretch/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3"/>
          <p:cNvSpPr/>
          <p:nvPr/>
        </p:nvSpPr>
        <p:spPr>
          <a:xfrm>
            <a:off x="3098800" y="1854199"/>
            <a:ext cx="5359400" cy="4394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Les personnages d'Halloween: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sorcière, le docteur, la momie, un squelette, le fantôme, le vampire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Les animaux d’Halloween: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chauve-souris, le chien, le chat, l'araignée, le hibou, le corbeau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Les objets d’Halloween: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citrouille, le chapeau de sorcière, la carotte, un chaudron, le balai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F7282C4-E352-1597-2EB6-59287B8A773B}"/>
              </a:ext>
            </a:extLst>
          </p:cNvPr>
          <p:cNvSpPr/>
          <p:nvPr/>
        </p:nvSpPr>
        <p:spPr>
          <a:xfrm>
            <a:off x="3798805" y="930869"/>
            <a:ext cx="40174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0" i="0" u="none" strike="noStrike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Trouve l’intrus!</a:t>
            </a:r>
            <a:endParaRPr lang="el-GR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598</Words>
  <Application>Microsoft Office PowerPoint</Application>
  <PresentationFormat>Προβολή στην οθόνη (4:3)</PresentationFormat>
  <Paragraphs>88</Paragraphs>
  <Slides>15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Corsiva</vt:lpstr>
      <vt:lpstr>Comic Sans MS</vt:lpstr>
      <vt:lpstr>Calibri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ΠΕΚ 2</dc:creator>
  <cp:lastModifiedBy>ΧΑΙΔΩ ΝΑΤΣΗ</cp:lastModifiedBy>
  <cp:revision>12</cp:revision>
  <dcterms:created xsi:type="dcterms:W3CDTF">2014-10-27T14:43:57Z</dcterms:created>
  <dcterms:modified xsi:type="dcterms:W3CDTF">2023-10-29T09:54:07Z</dcterms:modified>
</cp:coreProperties>
</file>