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5" r:id="rId15"/>
    <p:sldId id="32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rsi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h9sOUyk0QZ9ssJCGSbGWZgfN9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8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Relationship Id="rId8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1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tudiodefrances.com/?p=1964" TargetMode="External"/><Relationship Id="rId4" Type="http://schemas.openxmlformats.org/officeDocument/2006/relationships/hyperlink" Target="https://www.estudiodefrances.com/fle-html5/halloween-html5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_QwSt6HkKQU?feature=shared" TargetMode="External"/><Relationship Id="rId3" Type="http://schemas.openxmlformats.org/officeDocument/2006/relationships/hyperlink" Target="http://www.youtube.com/watch?v=_scz2pnMrPo" TargetMode="External"/><Relationship Id="rId7" Type="http://schemas.openxmlformats.org/officeDocument/2006/relationships/hyperlink" Target="https://youtu.be/VQbw4k8gKto?feature=shar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OLPQIS1mFWk?feature=shared" TargetMode="External"/><Relationship Id="rId5" Type="http://schemas.openxmlformats.org/officeDocument/2006/relationships/hyperlink" Target="https://bop.fipf.org/la-chanson-des-squelettes/" TargetMode="External"/><Relationship Id="rId10" Type="http://schemas.openxmlformats.org/officeDocument/2006/relationships/hyperlink" Target="https://tournefle.wordpress.com/2018/10/16/vocabulaire-et-activites-pour-halloween/" TargetMode="External"/><Relationship Id="rId4" Type="http://schemas.openxmlformats.org/officeDocument/2006/relationships/hyperlink" Target="https://www.youtube.com/watch?feature=player_embedded&amp;v=0CKMaRwicSg" TargetMode="External"/><Relationship Id="rId9" Type="http://schemas.openxmlformats.org/officeDocument/2006/relationships/hyperlink" Target="https://youtu.be/-PVr7kqHQE8?feature=sha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0" y="0"/>
            <a:ext cx="9144000" cy="6996113"/>
            <a:chOff x="0" y="0"/>
            <a:chExt cx="9144000" cy="6995885"/>
          </a:xfrm>
        </p:grpSpPr>
        <p:pic>
          <p:nvPicPr>
            <p:cNvPr id="171" name="Google Shape;17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0"/>
            <p:cNvSpPr/>
            <p:nvPr/>
          </p:nvSpPr>
          <p:spPr>
            <a:xfrm>
              <a:off x="2843213" y="1614435"/>
              <a:ext cx="3565525" cy="1795403"/>
            </a:xfrm>
            <a:prstGeom prst="wedgeEllipseCallout">
              <a:avLst>
                <a:gd name="adj1" fmla="val 57721"/>
                <a:gd name="adj2" fmla="val 36549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 te déguises avec ton plus   horrible costume!</a:t>
              </a:r>
              <a:endParaRPr sz="24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396875" y="2128769"/>
              <a:ext cx="2446338" cy="1125500"/>
            </a:xfrm>
            <a:prstGeom prst="wedgeEllipseCallout">
              <a:avLst>
                <a:gd name="adj1" fmla="val -10688"/>
                <a:gd name="adj2" fmla="val 84863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Prêt à frémir, toi?</a:t>
              </a:r>
              <a:endParaRPr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74" name="Google Shape;174;p10"/>
            <p:cNvPicPr preferRelativeResize="0"/>
            <p:nvPr/>
          </p:nvPicPr>
          <p:blipFill rotWithShape="1">
            <a:blip r:embed="rId4">
              <a:alphaModFix/>
            </a:blip>
            <a:srcRect l="32547" t="23550" r="38171" b="26941"/>
            <a:stretch/>
          </p:blipFill>
          <p:spPr>
            <a:xfrm>
              <a:off x="3497728" y="3632589"/>
              <a:ext cx="869736" cy="1071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0"/>
            <p:cNvPicPr preferRelativeResize="0"/>
            <p:nvPr/>
          </p:nvPicPr>
          <p:blipFill rotWithShape="1">
            <a:blip r:embed="rId5">
              <a:alphaModFix/>
            </a:blip>
            <a:srcRect l="33372" t="35765" r="40111" b="33460"/>
            <a:stretch/>
          </p:blipFill>
          <p:spPr>
            <a:xfrm>
              <a:off x="4923924" y="3561584"/>
              <a:ext cx="1004636" cy="884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73295" y="5371094"/>
              <a:ext cx="1146147" cy="143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0"/>
            <p:cNvPicPr preferRelativeResize="0"/>
            <p:nvPr/>
          </p:nvPicPr>
          <p:blipFill rotWithShape="1">
            <a:blip r:embed="rId7">
              <a:alphaModFix/>
            </a:blip>
            <a:srcRect l="35329" t="30310" r="39455" b="27553"/>
            <a:stretch/>
          </p:blipFill>
          <p:spPr>
            <a:xfrm>
              <a:off x="4519442" y="4876830"/>
              <a:ext cx="906800" cy="1223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0"/>
            <p:cNvSpPr/>
            <p:nvPr/>
          </p:nvSpPr>
          <p:spPr>
            <a:xfrm>
              <a:off x="7605713" y="6372017"/>
              <a:ext cx="1538287" cy="62386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1"/>
          <p:cNvGrpSpPr/>
          <p:nvPr/>
        </p:nvGrpSpPr>
        <p:grpSpPr>
          <a:xfrm>
            <a:off x="0" y="0"/>
            <a:ext cx="9144000" cy="6858222"/>
            <a:chOff x="0" y="0"/>
            <a:chExt cx="9144000" cy="6858000"/>
          </a:xfrm>
        </p:grpSpPr>
        <p:pic>
          <p:nvPicPr>
            <p:cNvPr id="184" name="Google Shape;184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1"/>
            <p:cNvSpPr/>
            <p:nvPr/>
          </p:nvSpPr>
          <p:spPr>
            <a:xfrm>
              <a:off x="2854325" y="1581099"/>
              <a:ext cx="3586163" cy="1738257"/>
            </a:xfrm>
            <a:prstGeom prst="wedgeEllipseCallout">
              <a:avLst>
                <a:gd name="adj1" fmla="val 54826"/>
                <a:gd name="adj2" fmla="val 38292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… </a:t>
              </a: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 frappes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à la porte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 tes voisins et tu dis … </a:t>
              </a:r>
              <a:endParaRPr sz="24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42900" y="1855728"/>
              <a:ext cx="3016250" cy="1463628"/>
            </a:xfrm>
            <a:prstGeom prst="wedgeEllipseCallout">
              <a:avLst>
                <a:gd name="adj1" fmla="val -23806"/>
                <a:gd name="adj2" fmla="val 65254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…«une farce ou des bonbons »!</a:t>
              </a:r>
              <a:endParaRPr sz="2400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4">
              <a:alphaModFix/>
            </a:blip>
            <a:srcRect l="34184" t="25732" r="40778" b="29123"/>
            <a:stretch/>
          </p:blipFill>
          <p:spPr>
            <a:xfrm>
              <a:off x="3542434" y="3708400"/>
              <a:ext cx="1806080" cy="2558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1"/>
            <p:cNvSpPr/>
            <p:nvPr/>
          </p:nvSpPr>
          <p:spPr>
            <a:xfrm>
              <a:off x="2693988" y="2895506"/>
              <a:ext cx="1331912" cy="812774"/>
            </a:xfrm>
            <a:prstGeom prst="wedgeEllipseCallout">
              <a:avLst>
                <a:gd name="adj1" fmla="val -22638"/>
                <a:gd name="adj2" fmla="val 66656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Brrr!</a:t>
              </a:r>
              <a:endParaRPr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2"/>
          <p:cNvGrpSpPr/>
          <p:nvPr/>
        </p:nvGrpSpPr>
        <p:grpSpPr>
          <a:xfrm>
            <a:off x="0" y="0"/>
            <a:ext cx="9186863" cy="6996113"/>
            <a:chOff x="0" y="0"/>
            <a:chExt cx="9186862" cy="6995885"/>
          </a:xfrm>
        </p:grpSpPr>
        <p:pic>
          <p:nvPicPr>
            <p:cNvPr id="194" name="Google Shape;194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2"/>
            <p:cNvSpPr/>
            <p:nvPr/>
          </p:nvSpPr>
          <p:spPr>
            <a:xfrm>
              <a:off x="2782888" y="1528713"/>
              <a:ext cx="3603625" cy="1881126"/>
            </a:xfrm>
            <a:prstGeom prst="wedgeEllipseCallout">
              <a:avLst>
                <a:gd name="adj1" fmla="val 57721"/>
                <a:gd name="adj2" fmla="val 36549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… o</a:t>
              </a:r>
              <a:r>
                <a:rPr lang="fr-FR" sz="2400" b="0" i="0" u="none" strike="noStrike" cap="none" dirty="0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bien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dirty="0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 squelette, vampire, pirate, sorcière, …</a:t>
              </a:r>
              <a:r>
                <a:rPr lang="fr-FR" sz="2400" dirty="0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24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dirty="0">
                <a:solidFill>
                  <a:srgbClr val="ED7D3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153988" y="1657296"/>
              <a:ext cx="2474912" cy="1508076"/>
            </a:xfrm>
            <a:prstGeom prst="wedgeEllipseCallout">
              <a:avLst>
                <a:gd name="adj1" fmla="val 1388"/>
                <a:gd name="adj2" fmla="val 77895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On se déguise en fantôme?</a:t>
              </a:r>
              <a:endParaRPr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97" name="Google Shape;197;p12"/>
            <p:cNvPicPr preferRelativeResize="0"/>
            <p:nvPr/>
          </p:nvPicPr>
          <p:blipFill rotWithShape="1">
            <a:blip r:embed="rId4">
              <a:alphaModFix/>
            </a:blip>
            <a:srcRect l="32547" t="23550" r="38171" b="26941"/>
            <a:stretch/>
          </p:blipFill>
          <p:spPr>
            <a:xfrm>
              <a:off x="3511500" y="3621826"/>
              <a:ext cx="869736" cy="1071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2"/>
            <p:cNvPicPr preferRelativeResize="0"/>
            <p:nvPr/>
          </p:nvPicPr>
          <p:blipFill rotWithShape="1">
            <a:blip r:embed="rId5">
              <a:alphaModFix/>
            </a:blip>
            <a:srcRect l="33372" t="35765" r="40111" b="33460"/>
            <a:stretch/>
          </p:blipFill>
          <p:spPr>
            <a:xfrm>
              <a:off x="4923924" y="3561584"/>
              <a:ext cx="1004636" cy="884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73295" y="5371094"/>
              <a:ext cx="1146147" cy="143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2"/>
            <p:cNvPicPr preferRelativeResize="0"/>
            <p:nvPr/>
          </p:nvPicPr>
          <p:blipFill rotWithShape="1">
            <a:blip r:embed="rId7">
              <a:alphaModFix/>
            </a:blip>
            <a:srcRect l="35329" t="30310" r="39455" b="27553"/>
            <a:stretch/>
          </p:blipFill>
          <p:spPr>
            <a:xfrm>
              <a:off x="4519442" y="4876830"/>
              <a:ext cx="906800" cy="1223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12"/>
            <p:cNvSpPr/>
            <p:nvPr/>
          </p:nvSpPr>
          <p:spPr>
            <a:xfrm>
              <a:off x="7648574" y="6372017"/>
              <a:ext cx="1538288" cy="62386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/>
          <p:nvPr/>
        </p:nvSpPr>
        <p:spPr>
          <a:xfrm>
            <a:off x="3386138" y="4864100"/>
            <a:ext cx="23717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3"/>
          <p:cNvGrpSpPr/>
          <p:nvPr/>
        </p:nvGrpSpPr>
        <p:grpSpPr>
          <a:xfrm>
            <a:off x="0" y="0"/>
            <a:ext cx="9144671" cy="6858224"/>
            <a:chOff x="-1" y="0"/>
            <a:chExt cx="9144000" cy="6858000"/>
          </a:xfrm>
        </p:grpSpPr>
        <p:pic>
          <p:nvPicPr>
            <p:cNvPr id="208" name="Google Shape;20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3"/>
            <p:cNvSpPr/>
            <p:nvPr/>
          </p:nvSpPr>
          <p:spPr>
            <a:xfrm>
              <a:off x="1158789" y="1669996"/>
              <a:ext cx="5284400" cy="1838265"/>
            </a:xfrm>
            <a:prstGeom prst="wedgeRoundRectCallout">
              <a:avLst>
                <a:gd name="adj1" fmla="val 56949"/>
                <a:gd name="adj2" fmla="val 25184"/>
                <a:gd name="adj3" fmla="val 16667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 dirty="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Les enfants, vous avez bien compris la légende d’Halloween?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Allons vérifier! Cliquez sur le lien suivant!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https://www.estudiodefrances.com/fle-html5/halloween-html5.html</a:t>
              </a:r>
              <a:r>
                <a:rPr lang="fr-FR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546214" y="3682880"/>
              <a:ext cx="1423883" cy="852460"/>
            </a:xfrm>
            <a:prstGeom prst="wedgeEllipseCallout">
              <a:avLst>
                <a:gd name="adj1" fmla="val -59814"/>
                <a:gd name="adj2" fmla="val 64006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Oui?!</a:t>
              </a:r>
              <a:endParaRPr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11" name="Google Shape;211;p13"/>
          <p:cNvSpPr txBox="1"/>
          <p:nvPr/>
        </p:nvSpPr>
        <p:spPr>
          <a:xfrm>
            <a:off x="2874600" y="56944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https://www.estudiodefrances.com/?p=1964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1"/>
          <p:cNvSpPr/>
          <p:nvPr/>
        </p:nvSpPr>
        <p:spPr>
          <a:xfrm>
            <a:off x="1662355" y="124123"/>
            <a:ext cx="55906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Joyeux Halloween!</a:t>
            </a:r>
            <a:endParaRPr sz="54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Sitographie</a:t>
            </a:r>
            <a:endParaRPr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9" name="Google Shape;649;p62"/>
          <p:cNvSpPr txBox="1">
            <a:spLocks noGrp="1"/>
          </p:cNvSpPr>
          <p:nvPr>
            <p:ph type="body" idx="1"/>
          </p:nvPr>
        </p:nvSpPr>
        <p:spPr>
          <a:xfrm>
            <a:off x="400050" y="1214438"/>
            <a:ext cx="8515350" cy="53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3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500" b="1" dirty="0"/>
              <a:t>Chanson « Pour faire une soupe » - Halloween </a:t>
            </a:r>
            <a:r>
              <a:rPr lang="fr-FR" sz="2500" u="sng" dirty="0">
                <a:solidFill>
                  <a:schemeClr val="hlink"/>
                </a:solidFill>
                <a:hlinkClick r:id="rId3"/>
              </a:rPr>
              <a:t>http://www.youtube.com/watch?v=_scz2pnMrPo</a:t>
            </a:r>
            <a:endParaRPr sz="2500"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500" b="1" dirty="0"/>
              <a:t>BABELZONE - La chanson des squelettes </a:t>
            </a:r>
            <a:r>
              <a:rPr lang="fr-FR" sz="2500" dirty="0"/>
              <a:t>- </a:t>
            </a:r>
            <a:r>
              <a:rPr lang="fr-FR" sz="2500" dirty="0" err="1"/>
              <a:t>Teach</a:t>
            </a:r>
            <a:r>
              <a:rPr lang="fr-FR" sz="2500" dirty="0"/>
              <a:t> French </a:t>
            </a:r>
            <a:r>
              <a:rPr lang="fr-FR" sz="2500" dirty="0" err="1"/>
              <a:t>with</a:t>
            </a:r>
            <a:r>
              <a:rPr lang="fr-FR" sz="2500" dirty="0"/>
              <a:t> LCF Clubs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500" u="sng" dirty="0">
                <a:solidFill>
                  <a:schemeClr val="hlink"/>
                </a:solidFill>
                <a:hlinkClick r:id="rId4"/>
              </a:rPr>
              <a:t>https://www.youtube.com/watch?feature=player_embedded&amp;v=0CKMaRwicSg</a:t>
            </a:r>
            <a:r>
              <a:rPr lang="fr-FR" sz="2500" dirty="0"/>
              <a:t>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500" u="sng" dirty="0">
                <a:solidFill>
                  <a:schemeClr val="hlink"/>
                </a:solidFill>
                <a:hlinkClick r:id="rId5"/>
              </a:rPr>
              <a:t>https://bop.fipf.org/la-chanson-des-squelettes/</a:t>
            </a:r>
            <a:r>
              <a:rPr lang="fr-FR" sz="2500" dirty="0"/>
              <a:t> Fiche pédagogique</a:t>
            </a:r>
            <a:endParaRPr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0F0F"/>
              </a:buClr>
              <a:buSzPct val="100000"/>
              <a:buChar char="•"/>
            </a:pPr>
            <a:r>
              <a:rPr lang="fr-FR" sz="2500" b="1" i="0" dirty="0">
                <a:solidFill>
                  <a:srgbClr val="0F0F0F"/>
                </a:solidFill>
              </a:rPr>
              <a:t>Halloween - Apprendre le français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500" u="sng" dirty="0">
                <a:solidFill>
                  <a:schemeClr val="hlink"/>
                </a:solidFill>
                <a:hlinkClick r:id="rId6"/>
              </a:rPr>
              <a:t>https://youtu.be/OLPQIS1mFWk?feature=shared</a:t>
            </a:r>
            <a:r>
              <a:rPr lang="fr-FR" sz="2500" dirty="0"/>
              <a:t> </a:t>
            </a:r>
            <a:r>
              <a:rPr lang="fr-FR" sz="2500" dirty="0">
                <a:solidFill>
                  <a:srgbClr val="131313"/>
                </a:solidFill>
              </a:rPr>
              <a:t>Apprenez</a:t>
            </a:r>
            <a:r>
              <a:rPr lang="fr-FR" sz="2500" i="0" dirty="0">
                <a:solidFill>
                  <a:srgbClr val="131313"/>
                </a:solidFill>
              </a:rPr>
              <a:t> du vocabulaire français à vos </a:t>
            </a:r>
            <a:r>
              <a:rPr lang="fr-FR" sz="2500" dirty="0">
                <a:solidFill>
                  <a:srgbClr val="131313"/>
                </a:solidFill>
              </a:rPr>
              <a:t>élèves</a:t>
            </a:r>
            <a:r>
              <a:rPr lang="fr-FR" sz="2500" i="0" dirty="0">
                <a:solidFill>
                  <a:srgbClr val="131313"/>
                </a:solidFill>
              </a:rPr>
              <a:t> sur le thème d'Halloween grâce à ce petit clip animé interactif ! </a:t>
            </a:r>
            <a:endParaRPr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0F0F"/>
              </a:buClr>
              <a:buSzPct val="100000"/>
              <a:buChar char="•"/>
            </a:pPr>
            <a:r>
              <a:rPr lang="fr-FR" sz="2500" b="1" i="0" dirty="0">
                <a:solidFill>
                  <a:srgbClr val="0F0F0F"/>
                </a:solidFill>
              </a:rPr>
              <a:t>Halloween - Chanson pour enfants - Monde des petits – </a:t>
            </a:r>
            <a:r>
              <a:rPr lang="fr-FR" sz="2500" b="1" i="0" dirty="0" err="1">
                <a:solidFill>
                  <a:srgbClr val="0F0F0F"/>
                </a:solidFill>
              </a:rPr>
              <a:t>Titounis</a:t>
            </a:r>
            <a:r>
              <a:rPr lang="fr-FR" sz="2500" b="1" i="0" dirty="0">
                <a:solidFill>
                  <a:srgbClr val="0F0F0F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500" u="sng" dirty="0">
                <a:solidFill>
                  <a:schemeClr val="hlink"/>
                </a:solidFill>
                <a:hlinkClick r:id="rId7"/>
              </a:rPr>
              <a:t>https://youtu.be/VQbw4k8gKto?feature=shared</a:t>
            </a:r>
            <a:r>
              <a:rPr lang="fr-FR" sz="2500" dirty="0">
                <a:solidFill>
                  <a:srgbClr val="131313"/>
                </a:solidFill>
              </a:rPr>
              <a:t> </a:t>
            </a:r>
            <a:br>
              <a:rPr lang="fr-FR" sz="2500" dirty="0"/>
            </a:br>
            <a:r>
              <a:rPr lang="fr-FR" sz="2500" i="0" dirty="0">
                <a:solidFill>
                  <a:srgbClr val="131313"/>
                </a:solidFill>
              </a:rPr>
              <a:t>Retrouvez les petites sorcières, les vampires et les autres créatures de la nuit dans cette petite chanson pour enfants sur le thème d'Halloween !</a:t>
            </a:r>
            <a:endParaRPr sz="2500" i="0" dirty="0">
              <a:solidFill>
                <a:srgbClr val="0F0F0F"/>
              </a:solidFill>
            </a:endParaRPr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0F0F"/>
              </a:buClr>
              <a:buSzPct val="100000"/>
              <a:buChar char="•"/>
            </a:pPr>
            <a:r>
              <a:rPr lang="fr-FR" sz="2500" b="1" i="0" dirty="0">
                <a:solidFill>
                  <a:srgbClr val="0F0F0F"/>
                </a:solidFill>
              </a:rPr>
              <a:t>Chanson d’Halloween Toc </a:t>
            </a:r>
            <a:r>
              <a:rPr lang="fr-FR" sz="2500" b="1" i="0" dirty="0" err="1">
                <a:solidFill>
                  <a:srgbClr val="0F0F0F"/>
                </a:solidFill>
              </a:rPr>
              <a:t>toc</a:t>
            </a:r>
            <a:r>
              <a:rPr lang="fr-FR" sz="2500" b="1" i="0" dirty="0">
                <a:solidFill>
                  <a:srgbClr val="0F0F0F"/>
                </a:solidFill>
              </a:rPr>
              <a:t> frappons à la porte </a:t>
            </a:r>
            <a:r>
              <a:rPr lang="fr-FR" sz="2500" i="0" u="sng" dirty="0">
                <a:solidFill>
                  <a:srgbClr val="0F0F0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https://youtu.be/_QwSt6HkKQU?feature=shared</a:t>
            </a:r>
            <a:r>
              <a:rPr lang="fr-FR" sz="2500" i="0" dirty="0">
                <a:solidFill>
                  <a:srgbClr val="0F0F0F"/>
                </a:solidFill>
              </a:rPr>
              <a:t> </a:t>
            </a:r>
            <a:endParaRPr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0F0F"/>
              </a:buClr>
              <a:buSzPct val="100000"/>
              <a:buChar char="•"/>
            </a:pPr>
            <a:r>
              <a:rPr lang="fr-FR" sz="2500" b="1" i="0" dirty="0">
                <a:solidFill>
                  <a:srgbClr val="0F0F0F"/>
                </a:solidFill>
              </a:rPr>
              <a:t>C'est quoi Halloween ? - 1 jour, 1 question </a:t>
            </a:r>
            <a:r>
              <a:rPr lang="fr-FR" sz="2500" i="0" u="sng" dirty="0">
                <a:solidFill>
                  <a:srgbClr val="0F0F0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https://youtu.be/-PVr7kqHQE8?feature=shared</a:t>
            </a:r>
            <a:r>
              <a:rPr lang="fr-FR" sz="2500" i="0" u="sng" dirty="0">
                <a:solidFill>
                  <a:srgbClr val="0F0F0F"/>
                </a:solidFill>
              </a:rPr>
              <a:t> </a:t>
            </a:r>
            <a:endParaRPr sz="2500" dirty="0"/>
          </a:p>
          <a:p>
            <a:pPr marL="228600" lvl="0" indent="-21351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 sz="2500" b="1" dirty="0">
                <a:solidFill>
                  <a:srgbClr val="0F0F0F"/>
                </a:solidFill>
              </a:rPr>
              <a:t>Vocabulaire et Activités pour  HALLOWEEN</a:t>
            </a:r>
            <a:endParaRPr sz="2500" b="1" dirty="0">
              <a:solidFill>
                <a:srgbClr val="0F0F0F"/>
              </a:solidFill>
            </a:endParaRPr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r-FR" sz="2500" dirty="0">
                <a:hlinkClick r:id="rId10"/>
              </a:rPr>
              <a:t>https://tournefle.wordpress.com/2018/10/16/vocabulaire-et-activites-pour-halloween/</a:t>
            </a:r>
            <a:r>
              <a:rPr lang="fr-FR" sz="2500" dirty="0"/>
              <a:t> </a:t>
            </a:r>
            <a:endParaRPr sz="2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650" name="Google Shape;650;p62"/>
          <p:cNvSpPr/>
          <p:nvPr/>
        </p:nvSpPr>
        <p:spPr>
          <a:xfrm>
            <a:off x="7605713" y="6234113"/>
            <a:ext cx="1538287" cy="6238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Chaïdo</a:t>
            </a:r>
            <a:r>
              <a:rPr lang="fr-FR" sz="2000" b="0" i="0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fr-FR" sz="2000" b="0" i="0" u="none" strike="noStrike" cap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Natsi</a:t>
            </a:r>
            <a:endParaRPr sz="2000" b="0" i="0" u="none" strike="noStrike" cap="none" dirty="0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144888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2"/>
          <p:cNvGrpSpPr/>
          <p:nvPr/>
        </p:nvGrpSpPr>
        <p:grpSpPr>
          <a:xfrm>
            <a:off x="1182688" y="1728788"/>
            <a:ext cx="4114800" cy="2127250"/>
            <a:chOff x="1182914" y="1729306"/>
            <a:chExt cx="4114800" cy="2127286"/>
          </a:xfrm>
        </p:grpSpPr>
        <p:sp>
          <p:nvSpPr>
            <p:cNvPr id="97" name="Google Shape;97;p2"/>
            <p:cNvSpPr/>
            <p:nvPr/>
          </p:nvSpPr>
          <p:spPr>
            <a:xfrm>
              <a:off x="2946626" y="2772311"/>
              <a:ext cx="2351088" cy="1084281"/>
            </a:xfrm>
            <a:prstGeom prst="wedgeEllipseCallout">
              <a:avLst>
                <a:gd name="adj1" fmla="val -38548"/>
                <a:gd name="adj2" fmla="val 78073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lang="fr-FR" sz="22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</a:t>
              </a:r>
              <a:r>
                <a:rPr lang="fr-FR" sz="20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</a:t>
              </a:r>
              <a:r>
                <a:rPr lang="fr-FR" sz="18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OOO</a:t>
              </a:r>
              <a:r>
                <a:rPr lang="fr-FR" sz="16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</a:t>
              </a: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82914" y="1729306"/>
              <a:ext cx="2670175" cy="1584352"/>
            </a:xfrm>
            <a:prstGeom prst="wedgeEllipseCallout">
              <a:avLst>
                <a:gd name="adj1" fmla="val -38548"/>
                <a:gd name="adj2" fmla="val 78073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Viens fêter avec nous!</a:t>
              </a:r>
              <a:endParaRPr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268288" y="1654175"/>
            <a:ext cx="2670175" cy="1584325"/>
          </a:xfrm>
          <a:prstGeom prst="wedgeEllipseCallout">
            <a:avLst>
              <a:gd name="adj1" fmla="val -23806"/>
              <a:gd name="adj2" fmla="val 65254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Non? Découvre-la avec nous!</a:t>
            </a:r>
            <a:endParaRPr sz="2400" b="0" i="0" u="none" strike="noStrike" cap="non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409950" y="1535113"/>
            <a:ext cx="3000375" cy="1687512"/>
          </a:xfrm>
          <a:prstGeom prst="wedgeEllipseCallout">
            <a:avLst>
              <a:gd name="adj1" fmla="val 62108"/>
              <a:gd name="adj2" fmla="val 32441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Tu connais l’origine d’Halloween?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"/>
          <p:cNvGrpSpPr/>
          <p:nvPr/>
        </p:nvGrpSpPr>
        <p:grpSpPr>
          <a:xfrm>
            <a:off x="101600" y="0"/>
            <a:ext cx="9144000" cy="6858000"/>
            <a:chOff x="101600" y="0"/>
            <a:chExt cx="9144000" cy="6858000"/>
          </a:xfrm>
        </p:grpSpPr>
        <p:grpSp>
          <p:nvGrpSpPr>
            <p:cNvPr id="112" name="Google Shape;112;p4"/>
            <p:cNvGrpSpPr/>
            <p:nvPr/>
          </p:nvGrpSpPr>
          <p:grpSpPr>
            <a:xfrm>
              <a:off x="101600" y="0"/>
              <a:ext cx="9144000" cy="6858000"/>
              <a:chOff x="0" y="-123371"/>
              <a:chExt cx="9144000" cy="6858000"/>
            </a:xfrm>
          </p:grpSpPr>
          <p:pic>
            <p:nvPicPr>
              <p:cNvPr id="113" name="Google Shape;113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-123371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4" name="Google Shape;114;p4"/>
              <p:cNvGrpSpPr/>
              <p:nvPr/>
            </p:nvGrpSpPr>
            <p:grpSpPr>
              <a:xfrm>
                <a:off x="238125" y="1346654"/>
                <a:ext cx="6229350" cy="3044825"/>
                <a:chOff x="238125" y="1470025"/>
                <a:chExt cx="6229350" cy="3044825"/>
              </a:xfrm>
            </p:grpSpPr>
            <p:sp>
              <p:nvSpPr>
                <p:cNvPr id="115" name="Google Shape;115;p4"/>
                <p:cNvSpPr/>
                <p:nvPr/>
              </p:nvSpPr>
              <p:spPr>
                <a:xfrm>
                  <a:off x="2819400" y="1470025"/>
                  <a:ext cx="3648075" cy="2082800"/>
                </a:xfrm>
                <a:prstGeom prst="wedgeEllipseCallout">
                  <a:avLst>
                    <a:gd name="adj1" fmla="val 60630"/>
                    <a:gd name="adj2" fmla="val 33736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703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chemeClr val="accent2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Halloween</a:t>
                  </a:r>
                  <a:r>
                    <a:rPr lang="fr-FR" sz="2400" b="0" i="0" u="none" strike="noStrike" cap="non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 est 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une fête </a:t>
                  </a:r>
                  <a:r>
                    <a:rPr lang="fr-FR" sz="2400" b="0" i="0" u="none" strike="noStrike" cap="none">
                      <a:solidFill>
                        <a:schemeClr val="accent2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celtique</a:t>
                  </a:r>
                  <a:r>
                    <a:rPr lang="fr-FR" sz="2400" b="0" i="0" u="none" strike="noStrike" cap="non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  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d'origine </a:t>
                  </a:r>
                  <a:r>
                    <a:rPr lang="fr-FR" sz="2400" b="0" i="0" u="none" strike="noStrike" cap="none">
                      <a:solidFill>
                        <a:schemeClr val="accent4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irlandaise.</a:t>
                  </a:r>
                  <a:endParaRPr sz="2400" b="0" i="0" u="none" strike="noStrike" cap="none">
                    <a:solidFill>
                      <a:schemeClr val="accent4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116" name="Google Shape;116;p4"/>
                <p:cNvSpPr/>
                <p:nvPr/>
              </p:nvSpPr>
              <p:spPr>
                <a:xfrm>
                  <a:off x="238125" y="1720850"/>
                  <a:ext cx="2505075" cy="1412875"/>
                </a:xfrm>
                <a:prstGeom prst="wedgeRoundRectCallout">
                  <a:avLst>
                    <a:gd name="adj1" fmla="val -1409"/>
                    <a:gd name="adj2" fmla="val 71338"/>
                    <a:gd name="adj3" fmla="val 16667"/>
                  </a:avLst>
                </a:prstGeom>
                <a:solidFill>
                  <a:schemeClr val="lt1"/>
                </a:solidFill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Pourquoi on fête Halloween 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chemeClr val="accent2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le 31 octobre?</a:t>
                  </a:r>
                  <a:endParaRPr sz="2400" b="0" i="0" u="none" strike="noStrike" cap="none">
                    <a:solidFill>
                      <a:schemeClr val="accent2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117" name="Google Shape;117;p4"/>
                <p:cNvSpPr/>
                <p:nvPr/>
              </p:nvSpPr>
              <p:spPr>
                <a:xfrm>
                  <a:off x="3490913" y="3743325"/>
                  <a:ext cx="2162175" cy="771525"/>
                </a:xfrm>
                <a:prstGeom prst="wedgeEllipseCallout">
                  <a:avLst>
                    <a:gd name="adj1" fmla="val -51071"/>
                    <a:gd name="adj2" fmla="val 54738"/>
                  </a:avLst>
                </a:prstGeom>
                <a:solidFill>
                  <a:schemeClr val="lt1"/>
                </a:solidFill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2400" b="0" i="0" u="none" strike="noStrike" cap="none">
                      <a:solidFill>
                        <a:srgbClr val="7030A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Et alors?</a:t>
                  </a:r>
                  <a:endParaRPr sz="2400" b="0" i="0" u="none" strike="noStrike" cap="none">
                    <a:solidFill>
                      <a:srgbClr val="7030A0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sp>
          <p:nvSpPr>
            <p:cNvPr id="118" name="Google Shape;118;p4"/>
            <p:cNvSpPr/>
            <p:nvPr/>
          </p:nvSpPr>
          <p:spPr>
            <a:xfrm>
              <a:off x="7707313" y="6234113"/>
              <a:ext cx="1538287" cy="6238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/>
          <p:nvPr/>
        </p:nvSpPr>
        <p:spPr>
          <a:xfrm>
            <a:off x="911225" y="1708150"/>
            <a:ext cx="5414963" cy="1635125"/>
          </a:xfrm>
          <a:prstGeom prst="wedgeRoundRectCallout">
            <a:avLst>
              <a:gd name="adj1" fmla="val 58564"/>
              <a:gd name="adj2" fmla="val 2698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y a 3000 ans environ,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l'année Celte 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terminait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31 octobre 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non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31 décembre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comme aujourd'hui.</a:t>
            </a:r>
            <a:endParaRPr sz="2400" b="0" i="0" u="none" strike="noStrike" cap="none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490913" y="3743325"/>
            <a:ext cx="2495550" cy="771525"/>
          </a:xfrm>
          <a:prstGeom prst="wedgeEllipseCallout">
            <a:avLst>
              <a:gd name="adj1" fmla="val -51071"/>
              <a:gd name="adj2" fmla="val 54738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 vrai?</a:t>
            </a:r>
            <a:endParaRPr sz="2400" b="0" i="0" u="none" strike="noStrike" cap="non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5"/>
          <p:cNvGrpSpPr/>
          <p:nvPr/>
        </p:nvGrpSpPr>
        <p:grpSpPr>
          <a:xfrm>
            <a:off x="526981" y="1499715"/>
            <a:ext cx="6183450" cy="3361210"/>
            <a:chOff x="238126" y="1720375"/>
            <a:chExt cx="6183449" cy="3361783"/>
          </a:xfrm>
        </p:grpSpPr>
        <p:sp>
          <p:nvSpPr>
            <p:cNvPr id="128" name="Google Shape;128;p5"/>
            <p:cNvSpPr/>
            <p:nvPr/>
          </p:nvSpPr>
          <p:spPr>
            <a:xfrm>
              <a:off x="2804306" y="1759599"/>
              <a:ext cx="3617269" cy="2207616"/>
            </a:xfrm>
            <a:prstGeom prst="wedgeEllipseCallout">
              <a:avLst>
                <a:gd name="adj1" fmla="val 60630"/>
                <a:gd name="adj2" fmla="val 33736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dirty="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Halloween</a:t>
              </a:r>
              <a:r>
                <a:rPr lang="fr-FR" sz="2400" b="0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est </a:t>
              </a:r>
              <a:endParaRPr sz="24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une fête </a:t>
              </a:r>
              <a:r>
                <a:rPr lang="fr-FR" sz="2400" b="0" i="0" u="none" strike="noStrike" cap="none" dirty="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celtique</a:t>
              </a:r>
              <a:r>
                <a:rPr lang="fr-FR" sz="240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 </a:t>
              </a:r>
              <a:r>
                <a:rPr lang="fr-FR" sz="1800" dirty="0">
                  <a:solidFill>
                    <a:schemeClr val="dk1"/>
                  </a:solidFill>
                  <a:latin typeface="Comic Sans MS"/>
                </a:rPr>
                <a:t>Le nom d’</a:t>
              </a:r>
              <a:r>
                <a:rPr lang="fr-FR" sz="1800" dirty="0" err="1">
                  <a:solidFill>
                    <a:schemeClr val="dk1"/>
                  </a:solidFill>
                  <a:latin typeface="Comic Sans MS"/>
                </a:rPr>
                <a:t>Haloween</a:t>
              </a:r>
              <a:r>
                <a:rPr lang="fr-FR" sz="1800" dirty="0">
                  <a:solidFill>
                    <a:schemeClr val="dk1"/>
                  </a:solidFill>
                  <a:latin typeface="Comic Sans MS"/>
                </a:rPr>
                <a:t> vient de l’expression </a:t>
              </a:r>
              <a:r>
                <a:rPr lang="fr-FR" sz="1800" dirty="0">
                  <a:solidFill>
                    <a:srgbClr val="0070C0"/>
                  </a:solidFill>
                  <a:latin typeface="Comic Sans MS"/>
                </a:rPr>
                <a:t>All </a:t>
              </a:r>
              <a:r>
                <a:rPr lang="fr-FR" sz="1800" dirty="0" err="1">
                  <a:solidFill>
                    <a:srgbClr val="0070C0"/>
                  </a:solidFill>
                  <a:latin typeface="Comic Sans MS"/>
                </a:rPr>
                <a:t>Hallows</a:t>
              </a:r>
              <a:r>
                <a:rPr lang="fr-FR" sz="1800" dirty="0">
                  <a:solidFill>
                    <a:srgbClr val="0070C0"/>
                  </a:solidFill>
                  <a:latin typeface="Comic Sans MS"/>
                </a:rPr>
                <a:t> Eve </a:t>
              </a:r>
              <a:endParaRPr sz="1800" dirty="0">
                <a:solidFill>
                  <a:srgbClr val="0070C0"/>
                </a:solidFill>
                <a:latin typeface="Comic Sans MS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38126" y="1720375"/>
              <a:ext cx="2505075" cy="1413116"/>
            </a:xfrm>
            <a:prstGeom prst="wedgeRoundRectCallout">
              <a:avLst>
                <a:gd name="adj1" fmla="val -1409"/>
                <a:gd name="adj2" fmla="val 71338"/>
                <a:gd name="adj3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Pourquoi on fête Halloween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 31 octobre?</a:t>
              </a: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354727" y="4039135"/>
              <a:ext cx="2631736" cy="1043023"/>
            </a:xfrm>
            <a:prstGeom prst="cloudCallout">
              <a:avLst>
                <a:gd name="adj1" fmla="val -66297"/>
                <a:gd name="adj2" fmla="val -26614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All </a:t>
              </a:r>
              <a:r>
                <a:rPr lang="fr-FR" b="0" i="0" u="none" strike="noStrike" cap="none" dirty="0" err="1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Hallows</a:t>
              </a:r>
              <a:r>
                <a:rPr lang="fr-FR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: tous les saints,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</a:t>
              </a:r>
              <a:r>
                <a:rPr lang="fr-FR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</a:t>
              </a:r>
              <a:r>
                <a:rPr lang="fr-FR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: </a:t>
              </a:r>
              <a:r>
                <a:rPr lang="fr-FR" b="0" i="0" u="none" strike="noStrike" cap="none" dirty="0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 veille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62A7756-64F0-093C-18A8-6574124B294C}"/>
              </a:ext>
            </a:extLst>
          </p:cNvPr>
          <p:cNvSpPr txBox="1"/>
          <p:nvPr/>
        </p:nvSpPr>
        <p:spPr>
          <a:xfrm>
            <a:off x="3168583" y="5263822"/>
            <a:ext cx="2631736" cy="1341656"/>
          </a:xfrm>
          <a:prstGeom prst="wedgeEllipseCallout">
            <a:avLst>
              <a:gd name="adj1" fmla="val -53730"/>
              <a:gd name="adj2" fmla="val -411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fête  Halloween la veille </a:t>
            </a:r>
            <a:r>
              <a:rPr lang="fr-FR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la Toussaint</a:t>
            </a:r>
            <a:r>
              <a:rPr lang="fr-FR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(1er novembre)</a:t>
            </a:r>
            <a:r>
              <a:rPr lang="fr-FR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268288" y="1654175"/>
            <a:ext cx="2670175" cy="1584325"/>
          </a:xfrm>
          <a:prstGeom prst="wedgeEllipseCallout">
            <a:avLst>
              <a:gd name="adj1" fmla="val -23806"/>
              <a:gd name="adj2" fmla="val 65254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Pourquoi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y a des </a:t>
            </a:r>
            <a:r>
              <a:rPr lang="fr-FR" sz="2400" b="0" i="0" u="none" strike="noStrike" cap="non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fantômes?</a:t>
            </a:r>
            <a:endParaRPr sz="2400" b="0" i="0" u="none" strike="noStrike" cap="none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062288" y="1639889"/>
            <a:ext cx="3405187" cy="2043113"/>
          </a:xfrm>
          <a:prstGeom prst="wedgeRoundRectCallout">
            <a:avLst>
              <a:gd name="adj1" fmla="val 58815"/>
              <a:gd name="adj2" fmla="val 2231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Selon les Celtes, cette nuit</a:t>
            </a:r>
            <a:r>
              <a:rPr lang="fr-FR" sz="2000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fr-FR" sz="20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 porte du monde </a:t>
            </a:r>
            <a:r>
              <a:rPr lang="fr-FR" sz="20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 morts </a:t>
            </a:r>
            <a:r>
              <a:rPr lang="fr-FR" sz="20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 ouverte…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fantômes </a:t>
            </a:r>
            <a:r>
              <a:rPr lang="fr-FR" sz="20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 morts sortent pour visiter les vivants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 sz="2000" b="0" i="0" u="none" strike="noStrike" cap="none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544888" y="3848100"/>
            <a:ext cx="1427162" cy="1063625"/>
          </a:xfrm>
          <a:prstGeom prst="wedgeEllipseCallout">
            <a:avLst>
              <a:gd name="adj1" fmla="val -67061"/>
              <a:gd name="adj2" fmla="val 425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Brrr!</a:t>
            </a:r>
            <a:endParaRPr sz="24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268288" y="1654175"/>
            <a:ext cx="2243137" cy="1512888"/>
          </a:xfrm>
          <a:prstGeom prst="wedgeRoundRectCallout">
            <a:avLst>
              <a:gd name="adj1" fmla="val -1930"/>
              <a:gd name="adj2" fmla="val 64904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Pourquoi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citrouille </a:t>
            </a:r>
            <a:r>
              <a:rPr lang="fr-FR" sz="20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 le symbole d’Halloween?</a:t>
            </a:r>
            <a:endParaRPr sz="2000" b="0" i="0" u="none" strike="noStrike" cap="non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2944813" y="1359099"/>
            <a:ext cx="3168650" cy="2596753"/>
          </a:xfrm>
          <a:prstGeom prst="wedgeEllipseCallout">
            <a:avLst>
              <a:gd name="adj1" fmla="val 61717"/>
              <a:gd name="adj2" fmla="val 28106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citrouille </a:t>
            </a:r>
            <a:r>
              <a:rPr lang="fr-FR" sz="20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symbolise la tête de </a:t>
            </a:r>
            <a:r>
              <a:rPr lang="fr-FR" sz="20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 la Lanterne.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</a:t>
            </a:r>
            <a:r>
              <a:rPr lang="en-US" sz="2000" dirty="0">
                <a:solidFill>
                  <a:srgbClr val="385623"/>
                </a:solidFill>
                <a:latin typeface="Comic Sans MS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omic Sans MS"/>
              </a:rPr>
              <a:t>une</a:t>
            </a:r>
            <a:r>
              <a:rPr lang="en-US" sz="2000" dirty="0">
                <a:solidFill>
                  <a:srgbClr val="385623"/>
                </a:solidFill>
                <a:latin typeface="Comic Sans MS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omic Sans MS"/>
              </a:rPr>
              <a:t>légende</a:t>
            </a:r>
            <a:r>
              <a:rPr lang="en-US" sz="2000" dirty="0">
                <a:solidFill>
                  <a:srgbClr val="385623"/>
                </a:solidFill>
                <a:latin typeface="Comic Sans MS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omic Sans MS"/>
              </a:rPr>
              <a:t>irlandaise</a:t>
            </a:r>
            <a:r>
              <a:rPr lang="en-US" sz="2000" dirty="0">
                <a:solidFill>
                  <a:srgbClr val="385623"/>
                </a:solidFill>
                <a:latin typeface="Comic Sans MS"/>
              </a:rPr>
              <a:t>.</a:t>
            </a:r>
            <a:endParaRPr sz="2000" b="0" i="0" u="none" strike="noStrike" cap="none" dirty="0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187325" y="1643063"/>
            <a:ext cx="1825625" cy="1355725"/>
          </a:xfrm>
          <a:prstGeom prst="wedgeEllipseCallout">
            <a:avLst>
              <a:gd name="adj1" fmla="val 17821"/>
              <a:gd name="adj2" fmla="val 61056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 qui </a:t>
            </a:r>
            <a:r>
              <a:rPr lang="fr-FR" sz="20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 la Lanterne?</a:t>
            </a:r>
            <a:endParaRPr sz="20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2093913" y="1586190"/>
            <a:ext cx="4392612" cy="1940957"/>
          </a:xfrm>
          <a:prstGeom prst="wedgeRoundRectCallout">
            <a:avLst>
              <a:gd name="adj1" fmla="val 55556"/>
              <a:gd name="adj2" fmla="val 28038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 la Lanterne </a:t>
            </a:r>
            <a:r>
              <a:rPr lang="fr-FR" sz="19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 un avare qui ne trouve pas le chemin vers le Paradis. Il erre dans le noir avec </a:t>
            </a:r>
            <a:r>
              <a:rPr lang="fr-FR" sz="1900" b="0" i="0" u="none" strike="noStrike" cap="none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lanterne </a:t>
            </a:r>
            <a:r>
              <a:rPr lang="fr-FR" sz="19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à la main. C’est pourquoi on creuse les citrouilles et on met </a:t>
            </a:r>
            <a:r>
              <a:rPr lang="fr-FR" sz="1900" b="0" i="0" u="none" strike="noStrike" cap="none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bougie </a:t>
            </a:r>
            <a:r>
              <a:rPr lang="fr-FR" sz="1900" b="0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à l’intérieur…</a:t>
            </a:r>
            <a:r>
              <a:rPr lang="fr-FR" sz="1900" b="0" i="0" u="none" strike="noStrike" cap="none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900" dirty="0"/>
          </a:p>
        </p:txBody>
      </p:sp>
      <p:sp>
        <p:nvSpPr>
          <p:cNvPr id="155" name="Google Shape;155;p8"/>
          <p:cNvSpPr/>
          <p:nvPr/>
        </p:nvSpPr>
        <p:spPr>
          <a:xfrm>
            <a:off x="3700463" y="3816350"/>
            <a:ext cx="2274887" cy="1214438"/>
          </a:xfrm>
          <a:prstGeom prst="wedgeEllipseCallout">
            <a:avLst>
              <a:gd name="adj1" fmla="val -68029"/>
              <a:gd name="adj2" fmla="val 1971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pour faire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lanterne! </a:t>
            </a:r>
            <a:r>
              <a:rPr lang="fr-FR" sz="20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Génial!</a:t>
            </a:r>
            <a:endParaRPr sz="2000" b="0" i="0" u="none" strike="noStrike" cap="none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606425" y="1849438"/>
            <a:ext cx="1825625" cy="1355725"/>
          </a:xfrm>
          <a:prstGeom prst="wedgeRoundRectCallout">
            <a:avLst>
              <a:gd name="adj1" fmla="val -9770"/>
              <a:gd name="adj2" fmla="val 75833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Pourquoi </a:t>
            </a:r>
            <a:r>
              <a:rPr lang="fr-FR" sz="20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l’orange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 la couleur d’Halloween?</a:t>
            </a:r>
            <a:endParaRPr sz="20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960688" y="1477963"/>
            <a:ext cx="3222625" cy="1727200"/>
          </a:xfrm>
          <a:prstGeom prst="wedgeEllipseCallout">
            <a:avLst>
              <a:gd name="adj1" fmla="val 51070"/>
              <a:gd name="adj2" fmla="val 46941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Parce que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citrouilles, les potirons sont de couleur </a:t>
            </a:r>
            <a:r>
              <a:rPr lang="fr-FR" sz="20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…… </a:t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3697288" y="3008313"/>
            <a:ext cx="2000250" cy="1135062"/>
          </a:xfrm>
          <a:prstGeom prst="wedgeEllipseCallout">
            <a:avLst>
              <a:gd name="adj1" fmla="val -64290"/>
              <a:gd name="adj2" fmla="val 57398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orange!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Oui, c’est normal!</a:t>
            </a:r>
            <a:endParaRPr sz="2000" b="0" i="0" u="none" strike="noStrike" cap="none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3594100" y="4367213"/>
            <a:ext cx="2413000" cy="1133475"/>
          </a:xfrm>
          <a:prstGeom prst="wedgeEllipseCallout">
            <a:avLst>
              <a:gd name="adj1" fmla="val -58576"/>
              <a:gd name="adj2" fmla="val -32645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</a:t>
            </a:r>
            <a:r>
              <a:rPr lang="fr-FR" sz="2000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comment</a:t>
            </a:r>
            <a:r>
              <a:rPr lang="fr-FR" sz="2000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fête Halloween?</a:t>
            </a:r>
            <a:endParaRPr sz="2000" b="0" i="0" u="none" strike="noStrike" cap="none"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577</Words>
  <Application>Microsoft Office PowerPoint</Application>
  <PresentationFormat>Προβολή στην οθόνη (4:3)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Calibri</vt:lpstr>
      <vt:lpstr>Comic Sans MS</vt:lpstr>
      <vt:lpstr>Arial</vt:lpstr>
      <vt:lpstr>Corsiva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Sitographie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8</cp:revision>
  <dcterms:created xsi:type="dcterms:W3CDTF">2014-10-27T14:43:57Z</dcterms:created>
  <dcterms:modified xsi:type="dcterms:W3CDTF">2023-10-29T09:55:29Z</dcterms:modified>
</cp:coreProperties>
</file>