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heme/themeOverride3.xml" ContentType="application/vnd.openxmlformats-officedocument.themeOverride+xml"/>
  <Default Extension="wmf" ContentType="image/x-wmf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4" r:id="rId2"/>
    <p:sldId id="269" r:id="rId3"/>
    <p:sldId id="274" r:id="rId4"/>
    <p:sldId id="267" r:id="rId5"/>
    <p:sldId id="270" r:id="rId6"/>
    <p:sldId id="276" r:id="rId7"/>
    <p:sldId id="277" r:id="rId8"/>
    <p:sldId id="278" r:id="rId9"/>
    <p:sldId id="275" r:id="rId10"/>
    <p:sldId id="279" r:id="rId11"/>
    <p:sldId id="280" r:id="rId12"/>
    <p:sldId id="281" r:id="rId13"/>
    <p:sldId id="282" r:id="rId14"/>
    <p:sldId id="283" r:id="rId15"/>
    <p:sldId id="263" r:id="rId16"/>
  </p:sldIdLst>
  <p:sldSz cx="9144000" cy="5143500" type="screen16x9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3399"/>
    <a:srgbClr val="FFCC66"/>
    <a:srgbClr val="FFFFFF"/>
    <a:srgbClr val="FFFFD9"/>
    <a:srgbClr val="CC0000"/>
    <a:srgbClr val="FF0000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86" d="100"/>
          <a:sy n="86" d="100"/>
        </p:scale>
        <p:origin x="-804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910952-F66A-4829-A850-F3B8F2A222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304800" y="247650"/>
            <a:ext cx="8532813" cy="464661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7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46FA7B-C17A-466A-8E6C-04937B1AE5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56553-D2BB-412A-A1FF-687F708190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03418-8BDA-482E-8B24-9994EE5D19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155D-E9ED-43A1-803A-16FA65F51B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304800" y="247650"/>
            <a:ext cx="8532813" cy="464661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7E8073-EA70-4663-9CC4-9E7C5BAB8C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8759-4108-4087-A5C6-B838D1FDF3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FD7CE-305C-4BF1-997F-954720F27B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AD73-81A4-4105-B3C1-CD20C191FE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04800" y="247650"/>
            <a:ext cx="8532813" cy="464661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EA0F6B-8A5C-4C23-BE0A-5B8F16989C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BFA2D-5472-4723-85C9-226E02954D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304800" y="247650"/>
            <a:ext cx="8532813" cy="464661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5 - Στρογγύλεμα μίας γωνίας ορθογωνίου"/>
          <p:cNvSpPr/>
          <p:nvPr/>
        </p:nvSpPr>
        <p:spPr>
          <a:xfrm>
            <a:off x="6400800" y="325438"/>
            <a:ext cx="2324100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/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3D9D9D-2357-4204-A3DE-28814946F6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247650"/>
            <a:ext cx="8532813" cy="464661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3238" y="3738563"/>
            <a:ext cx="8183562" cy="788987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31" name="3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503238" y="398463"/>
            <a:ext cx="81835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663" y="4584700"/>
            <a:ext cx="2286000" cy="27305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663" y="4584700"/>
            <a:ext cx="2286000" cy="27305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663" y="4584700"/>
            <a:ext cx="457200" cy="27305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C2A1451-94E8-4A86-AB9E-CD087F10C2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5" r:id="rId7"/>
    <p:sldLayoutId id="2147483680" r:id="rId8"/>
    <p:sldLayoutId id="2147483686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idonatsi@sch.g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36.gif"/><Relationship Id="rId7" Type="http://schemas.openxmlformats.org/officeDocument/2006/relationships/image" Target="../media/image3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26.gif"/><Relationship Id="rId10" Type="http://schemas.openxmlformats.org/officeDocument/2006/relationships/image" Target="../media/image41.png"/><Relationship Id="rId4" Type="http://schemas.openxmlformats.org/officeDocument/2006/relationships/image" Target="../media/image37.gif"/><Relationship Id="rId9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momes.net/dictionnaire/c/galeriemasques.html" TargetMode="Externa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4.emf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9.png"/><Relationship Id="rId4" Type="http://schemas.openxmlformats.org/officeDocument/2006/relationships/image" Target="../media/image8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es.net/dictionnaire/minidossiers/jeux/labycarnaval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gif"/><Relationship Id="rId7" Type="http://schemas.openxmlformats.org/officeDocument/2006/relationships/image" Target="../media/image29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18 - Εικόνα" descr="mardi-gras-logo-clipart-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563688"/>
            <a:ext cx="1995487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9"/>
          <p:cNvSpPr>
            <a:spLocks noChangeArrowheads="1"/>
          </p:cNvSpPr>
          <p:nvPr/>
        </p:nvSpPr>
        <p:spPr bwMode="auto">
          <a:xfrm>
            <a:off x="5940425" y="4371975"/>
            <a:ext cx="280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>
                <a:latin typeface="Bookman Old Style" pitchFamily="18" charset="0"/>
              </a:rPr>
              <a:t>Cha</a:t>
            </a:r>
            <a:r>
              <a:rPr lang="fr-FR" sz="1400">
                <a:latin typeface="Bookman Old Style" pitchFamily="18" charset="0"/>
              </a:rPr>
              <a:t>ï</a:t>
            </a:r>
            <a:r>
              <a:rPr lang="el-GR" sz="1400">
                <a:latin typeface="Bookman Old Style" pitchFamily="18" charset="0"/>
              </a:rPr>
              <a:t>do Natsi</a:t>
            </a:r>
          </a:p>
          <a:p>
            <a:pPr algn="ctr"/>
            <a:r>
              <a:rPr lang="el-GR" sz="1400">
                <a:latin typeface="Bookman Old Style" pitchFamily="18" charset="0"/>
                <a:hlinkClick r:id="rId3"/>
              </a:rPr>
              <a:t>haidonatsi@sch.gr</a:t>
            </a:r>
            <a:r>
              <a:rPr lang="fr-FR" sz="1400">
                <a:latin typeface="Bookman Old Style" pitchFamily="18" charset="0"/>
              </a:rPr>
              <a:t> </a:t>
            </a:r>
            <a:endParaRPr lang="el-GR" sz="1400">
              <a:latin typeface="Bookman Old Style" pitchFamily="18" charset="0"/>
            </a:endParaRPr>
          </a:p>
        </p:txBody>
      </p:sp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1547813" y="268288"/>
            <a:ext cx="6048375" cy="568325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200" kern="1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Fête de l’école </a:t>
            </a:r>
            <a:r>
              <a:rPr lang="es-ES" sz="3200" kern="10" dirty="0" smtClean="0">
                <a:solidFill>
                  <a:srgbClr val="FF0000"/>
                </a:solidFill>
                <a:latin typeface="Comic Sans MS" pitchFamily="66" charset="0"/>
              </a:rPr>
              <a:t>Vive le Carnaval!</a:t>
            </a:r>
            <a:endParaRPr lang="el-GR" sz="3200" kern="1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54" name="AutoShape 5"/>
          <p:cNvSpPr>
            <a:spLocks noChangeAspect="1" noChangeArrowheads="1"/>
          </p:cNvSpPr>
          <p:nvPr/>
        </p:nvSpPr>
        <p:spPr bwMode="auto">
          <a:xfrm flipH="1">
            <a:off x="900113" y="1708150"/>
            <a:ext cx="2266950" cy="1138238"/>
          </a:xfrm>
          <a:prstGeom prst="wedgeEllipseCallout">
            <a:avLst>
              <a:gd name="adj1" fmla="val -70031"/>
              <a:gd name="adj2" fmla="val 45869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Venez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fêter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 le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Carnaval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 avec nou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s!</a:t>
            </a:r>
            <a:endParaRPr lang="el-GR" sz="2000" b="1" dirty="0">
              <a:solidFill>
                <a:schemeClr val="tx2">
                  <a:lumMod val="90000"/>
                  <a:lumOff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55" name="AutoShape 7"/>
          <p:cNvSpPr>
            <a:spLocks noChangeAspect="1" noChangeArrowheads="1"/>
          </p:cNvSpPr>
          <p:nvPr/>
        </p:nvSpPr>
        <p:spPr bwMode="auto">
          <a:xfrm flipH="1">
            <a:off x="3851275" y="1058863"/>
            <a:ext cx="2305050" cy="865187"/>
          </a:xfrm>
          <a:prstGeom prst="wedgeEllipseCallout">
            <a:avLst>
              <a:gd name="adj1" fmla="val 23655"/>
              <a:gd name="adj2" fmla="val 79101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On va bien s’amuser!</a:t>
            </a:r>
            <a:endParaRPr lang="el-GR" sz="2000" b="1" dirty="0" err="1">
              <a:solidFill>
                <a:schemeClr val="tx2">
                  <a:lumMod val="90000"/>
                  <a:lumOff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51" name="Picture 12" descr="carnaval_2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492250"/>
            <a:ext cx="7143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3" descr="carnaval_2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68288"/>
            <a:ext cx="7143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4" descr="carnaval_2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3076575"/>
            <a:ext cx="7143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7" descr="carnaval_2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489325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8" descr="carnaval_2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058863"/>
            <a:ext cx="71437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0" descr="Gifs%20Anim%E8s%20Carnaval%20(2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1510"/>
            <a:ext cx="170497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6" descr="carnaval_2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211388"/>
            <a:ext cx="71437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19 - Εικόνα" descr="circus-160165_1280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2139950"/>
            <a:ext cx="15922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 descr="carnaval_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716213"/>
            <a:ext cx="539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7" descr="carnaval_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027988" y="2716213"/>
            <a:ext cx="539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339725"/>
            <a:ext cx="8229600" cy="3070225"/>
          </a:xfrm>
        </p:spPr>
        <p:txBody>
          <a:bodyPr/>
          <a:lstStyle/>
          <a:p>
            <a:pPr algn="ctr">
              <a:buFontTx/>
              <a:buNone/>
            </a:pPr>
            <a:r>
              <a:rPr lang="fr-FR" sz="2400" smtClean="0">
                <a:latin typeface="Bookman Old Style" pitchFamily="18" charset="0"/>
              </a:rPr>
              <a:t> </a:t>
            </a:r>
            <a:r>
              <a:rPr lang="fr-FR" sz="2400" b="1" smtClean="0">
                <a:solidFill>
                  <a:srgbClr val="6600FF"/>
                </a:solidFill>
                <a:latin typeface="Bookman Old Style" pitchFamily="18" charset="0"/>
              </a:rPr>
              <a:t>En avant la musique!</a:t>
            </a:r>
          </a:p>
          <a:p>
            <a:pPr algn="ctr">
              <a:buFontTx/>
              <a:buNone/>
            </a:pPr>
            <a:endParaRPr lang="fr-FR" sz="2400" b="1" smtClean="0">
              <a:solidFill>
                <a:srgbClr val="6600FF"/>
              </a:solidFill>
              <a:latin typeface="Bookman Old Style" pitchFamily="18" charset="0"/>
            </a:endParaRPr>
          </a:p>
          <a:p>
            <a:pPr algn="ctr">
              <a:buFontTx/>
              <a:buNone/>
            </a:pPr>
            <a:endParaRPr lang="fr-FR" sz="2400" b="1" smtClean="0">
              <a:solidFill>
                <a:srgbClr val="6600FF"/>
              </a:solidFill>
              <a:latin typeface="Bookman Old Style" pitchFamily="18" charset="0"/>
            </a:endParaRPr>
          </a:p>
          <a:p>
            <a:pPr>
              <a:buFontTx/>
              <a:buNone/>
            </a:pPr>
            <a:r>
              <a:rPr lang="fr-FR" sz="2400" b="1" smtClean="0">
                <a:latin typeface="Bookman Old Style" pitchFamily="18" charset="0"/>
              </a:rPr>
              <a:t> </a:t>
            </a:r>
          </a:p>
          <a:p>
            <a:pPr>
              <a:buFontTx/>
              <a:buNone/>
            </a:pPr>
            <a:r>
              <a:rPr lang="fr-FR" b="1" smtClean="0">
                <a:latin typeface="Bookman Old Style" pitchFamily="18" charset="0"/>
              </a:rPr>
              <a:t>    </a:t>
            </a:r>
            <a:endParaRPr lang="en-US" smtClean="0">
              <a:latin typeface="Bookman Old Style" pitchFamily="18" charset="0"/>
            </a:endParaRPr>
          </a:p>
          <a:p>
            <a:pPr>
              <a:buFontTx/>
              <a:buNone/>
            </a:pPr>
            <a:endParaRPr lang="fr-FR" smtClean="0">
              <a:latin typeface="Bookman Old Style" pitchFamily="18" charset="0"/>
            </a:endParaRPr>
          </a:p>
        </p:txBody>
      </p:sp>
      <p:pic>
        <p:nvPicPr>
          <p:cNvPr id="15365" name="Picture 9" descr="mas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84188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AutoShape 12"/>
          <p:cNvSpPr>
            <a:spLocks noChangeArrowheads="1"/>
          </p:cNvSpPr>
          <p:nvPr/>
        </p:nvSpPr>
        <p:spPr bwMode="auto">
          <a:xfrm>
            <a:off x="1187450" y="1058863"/>
            <a:ext cx="1943100" cy="844550"/>
          </a:xfrm>
          <a:prstGeom prst="wedgeEllipseCallout">
            <a:avLst>
              <a:gd name="adj1" fmla="val 67615"/>
              <a:gd name="adj2" fmla="val 46839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b="1" dirty="0">
                <a:solidFill>
                  <a:srgbClr val="6600FF"/>
                </a:solidFill>
                <a:latin typeface="Comic Sans MS" pitchFamily="66" charset="0"/>
              </a:rPr>
              <a:t>À nos masques!</a:t>
            </a:r>
          </a:p>
        </p:txBody>
      </p:sp>
      <p:sp>
        <p:nvSpPr>
          <p:cNvPr id="14345" name="AutoShape 13"/>
          <p:cNvSpPr>
            <a:spLocks noChangeArrowheads="1"/>
          </p:cNvSpPr>
          <p:nvPr/>
        </p:nvSpPr>
        <p:spPr bwMode="auto">
          <a:xfrm>
            <a:off x="5580063" y="987425"/>
            <a:ext cx="2786062" cy="1027113"/>
          </a:xfrm>
          <a:prstGeom prst="wedgeEllipseCallout">
            <a:avLst>
              <a:gd name="adj1" fmla="val -50095"/>
              <a:gd name="adj2" fmla="val 47472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CC3399"/>
                </a:solidFill>
                <a:latin typeface="Comic Sans MS" pitchFamily="66" charset="0"/>
              </a:rPr>
              <a:t>Et que la fête commence!</a:t>
            </a:r>
            <a:endParaRPr lang="el-GR" b="1" dirty="0">
              <a:latin typeface="Comic Sans MS" pitchFamily="66" charset="0"/>
            </a:endParaRPr>
          </a:p>
        </p:txBody>
      </p:sp>
      <p:pic>
        <p:nvPicPr>
          <p:cNvPr id="15368" name="Picture 16" descr="carnaval_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2895600"/>
            <a:ext cx="192563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8" descr="carnaval_1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2787650"/>
            <a:ext cx="14144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0" descr="carnaval_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35600" y="2932113"/>
            <a:ext cx="192563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17 - Εικόνα" descr="clown-1540980_640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5" y="842963"/>
            <a:ext cx="142875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68288"/>
            <a:ext cx="8229600" cy="3070225"/>
          </a:xfrm>
        </p:spPr>
        <p:txBody>
          <a:bodyPr/>
          <a:lstStyle/>
          <a:p>
            <a:pPr algn="ctr">
              <a:buFontTx/>
              <a:buNone/>
            </a:pPr>
            <a:r>
              <a:rPr lang="fr-FR" sz="2400" smtClean="0">
                <a:latin typeface="Bookman Old Style" pitchFamily="18" charset="0"/>
              </a:rPr>
              <a:t> </a:t>
            </a:r>
            <a:r>
              <a:rPr lang="fr-FR" sz="2400" b="1" smtClean="0">
                <a:solidFill>
                  <a:srgbClr val="6600FF"/>
                </a:solidFill>
                <a:latin typeface="Bookman Old Style" pitchFamily="18" charset="0"/>
              </a:rPr>
              <a:t>Prix « Meilleur costume! »</a:t>
            </a:r>
          </a:p>
          <a:p>
            <a:pPr algn="ctr">
              <a:buFontTx/>
              <a:buNone/>
            </a:pPr>
            <a:endParaRPr lang="fr-FR" sz="2400" b="1" smtClean="0">
              <a:solidFill>
                <a:srgbClr val="6600FF"/>
              </a:solidFill>
              <a:latin typeface="Bookman Old Style" pitchFamily="18" charset="0"/>
            </a:endParaRPr>
          </a:p>
          <a:p>
            <a:pPr algn="ctr">
              <a:buFontTx/>
              <a:buNone/>
            </a:pPr>
            <a:endParaRPr lang="fr-FR" sz="2400" smtClean="0">
              <a:solidFill>
                <a:srgbClr val="6600FF"/>
              </a:solidFill>
              <a:latin typeface="Bookman Old Style" pitchFamily="18" charset="0"/>
            </a:endParaRPr>
          </a:p>
          <a:p>
            <a:pPr>
              <a:buFontTx/>
              <a:buNone/>
            </a:pPr>
            <a:r>
              <a:rPr lang="fr-FR" sz="2400" b="1" smtClean="0">
                <a:latin typeface="Bookman Old Style" pitchFamily="18" charset="0"/>
              </a:rPr>
              <a:t> </a:t>
            </a:r>
          </a:p>
          <a:p>
            <a:pPr>
              <a:buFontTx/>
              <a:buNone/>
            </a:pPr>
            <a:r>
              <a:rPr lang="fr-FR" b="1" smtClean="0">
                <a:latin typeface="Bookman Old Style" pitchFamily="18" charset="0"/>
              </a:rPr>
              <a:t>    </a:t>
            </a:r>
            <a:endParaRPr lang="en-US" smtClean="0">
              <a:latin typeface="Bookman Old Style" pitchFamily="18" charset="0"/>
            </a:endParaRPr>
          </a:p>
          <a:p>
            <a:pPr>
              <a:buFontTx/>
              <a:buNone/>
            </a:pPr>
            <a:endParaRPr lang="fr-FR" smtClean="0">
              <a:latin typeface="Bookman Old Style" pitchFamily="18" charset="0"/>
            </a:endParaRPr>
          </a:p>
        </p:txBody>
      </p:sp>
      <p:pic>
        <p:nvPicPr>
          <p:cNvPr id="16387" name="Picture 9" descr="mas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11163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12"/>
          <p:cNvSpPr>
            <a:spLocks noChangeArrowheads="1"/>
          </p:cNvSpPr>
          <p:nvPr/>
        </p:nvSpPr>
        <p:spPr bwMode="auto">
          <a:xfrm>
            <a:off x="1692275" y="842963"/>
            <a:ext cx="1584325" cy="844550"/>
          </a:xfrm>
          <a:prstGeom prst="wedgeEllipseCallout">
            <a:avLst>
              <a:gd name="adj1" fmla="val 71589"/>
              <a:gd name="adj2" fmla="val 6641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fr-FR" dirty="0">
                <a:solidFill>
                  <a:srgbClr val="6600FF"/>
                </a:solidFill>
                <a:latin typeface="Comic Sans MS" pitchFamily="66" charset="0"/>
              </a:rPr>
              <a:t>À nos masques!</a:t>
            </a:r>
          </a:p>
        </p:txBody>
      </p:sp>
      <p:sp>
        <p:nvSpPr>
          <p:cNvPr id="15366" name="AutoShape 13"/>
          <p:cNvSpPr>
            <a:spLocks noChangeArrowheads="1"/>
          </p:cNvSpPr>
          <p:nvPr/>
        </p:nvSpPr>
        <p:spPr bwMode="auto">
          <a:xfrm>
            <a:off x="5292725" y="842963"/>
            <a:ext cx="2808288" cy="1081087"/>
          </a:xfrm>
          <a:prstGeom prst="wedgeEllipseCallout">
            <a:avLst>
              <a:gd name="adj1" fmla="val -62235"/>
              <a:gd name="adj2" fmla="val 4031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fr-FR" dirty="0">
                <a:solidFill>
                  <a:srgbClr val="6600FF"/>
                </a:solidFill>
                <a:latin typeface="Comic Sans MS" pitchFamily="66" charset="0"/>
              </a:rPr>
              <a:t>Le défilé dans les couloirs commence!</a:t>
            </a:r>
            <a:endParaRPr lang="el-GR" dirty="0">
              <a:solidFill>
                <a:srgbClr val="6600FF"/>
              </a:solidFill>
              <a:latin typeface="Comic Sans MS" pitchFamily="66" charset="0"/>
            </a:endParaRPr>
          </a:p>
        </p:txBody>
      </p:sp>
      <p:pic>
        <p:nvPicPr>
          <p:cNvPr id="16390" name="Picture 20" descr="carnaval_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87650"/>
            <a:ext cx="10191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1" descr="carnaval_0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733675"/>
            <a:ext cx="9810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2" descr="carnaval_0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2679700"/>
            <a:ext cx="12192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3" descr="espad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2895600"/>
            <a:ext cx="2462213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4" descr="carnaval_1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187450" y="4011613"/>
            <a:ext cx="981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5" descr="carnaval_1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771775" y="4011613"/>
            <a:ext cx="981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6" descr="carnaval_1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716463" y="4011613"/>
            <a:ext cx="981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7" descr="carnaval_1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300788" y="4084638"/>
            <a:ext cx="981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28" descr="carnaval_2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29" descr="carnaval_2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30" descr="carnaval_2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1060450"/>
            <a:ext cx="7143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31" descr="carnaval_2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060450"/>
            <a:ext cx="7143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32" descr="carnaval_2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613" y="1492250"/>
            <a:ext cx="7143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33" descr="carnaval_2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34" descr="carnaval_2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1924050"/>
            <a:ext cx="7143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35" descr="Gifs%20Anim%E8s%20Carnaval%20(19)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580063" y="2733675"/>
            <a:ext cx="1076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23 - Εικόνα" descr="clown-1540980_640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375" y="771525"/>
            <a:ext cx="12858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203325"/>
            <a:ext cx="8229600" cy="1512888"/>
          </a:xfrm>
        </p:spPr>
        <p:txBody>
          <a:bodyPr/>
          <a:lstStyle/>
          <a:p>
            <a:pPr algn="ctr">
              <a:buFontTx/>
              <a:buNone/>
            </a:pPr>
            <a:r>
              <a:rPr lang="fr-FR" sz="2400" smtClean="0">
                <a:latin typeface="Bookman Old Style" pitchFamily="18" charset="0"/>
              </a:rPr>
              <a:t> </a:t>
            </a:r>
            <a:r>
              <a:rPr lang="fr-FR" b="1" smtClean="0">
                <a:solidFill>
                  <a:srgbClr val="6600FF"/>
                </a:solidFill>
                <a:latin typeface="Comic Sans MS" pitchFamily="66" charset="0"/>
              </a:rPr>
              <a:t>Prix « Toque d’or! »</a:t>
            </a:r>
          </a:p>
          <a:p>
            <a:pPr algn="ctr">
              <a:buFontTx/>
              <a:buNone/>
            </a:pPr>
            <a:r>
              <a:rPr lang="fr-FR" smtClean="0">
                <a:latin typeface="Comic Sans MS" pitchFamily="66" charset="0"/>
              </a:rPr>
              <a:t>Les crêpes du chef Mômes!</a:t>
            </a: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3348038" y="339725"/>
            <a:ext cx="5162550" cy="846138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dirty="0">
                <a:solidFill>
                  <a:srgbClr val="CC3399"/>
                </a:solidFill>
              </a:rPr>
              <a:t>Et maintenant, dégustons le Carnaval!</a:t>
            </a:r>
            <a:endParaRPr lang="el-GR" dirty="0"/>
          </a:p>
        </p:txBody>
      </p:sp>
      <p:pic>
        <p:nvPicPr>
          <p:cNvPr id="17412" name="Picture 15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6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7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60450"/>
            <a:ext cx="7143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8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60450"/>
            <a:ext cx="7143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9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0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1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AutoShape 30"/>
          <p:cNvSpPr>
            <a:spLocks noChangeArrowheads="1"/>
          </p:cNvSpPr>
          <p:nvPr/>
        </p:nvSpPr>
        <p:spPr bwMode="auto">
          <a:xfrm>
            <a:off x="2268538" y="2355850"/>
            <a:ext cx="1798637" cy="647700"/>
          </a:xfrm>
          <a:prstGeom prst="wedgeEllipseCallout">
            <a:avLst>
              <a:gd name="adj1" fmla="val -47979"/>
              <a:gd name="adj2" fmla="val 118598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dirty="0">
                <a:solidFill>
                  <a:srgbClr val="6600FF"/>
                </a:solidFill>
                <a:latin typeface="Comic Sans MS" pitchFamily="66" charset="0"/>
              </a:rPr>
              <a:t>Et voilà!</a:t>
            </a:r>
          </a:p>
        </p:txBody>
      </p:sp>
      <p:pic>
        <p:nvPicPr>
          <p:cNvPr id="17420" name="18 - Εικόνα" descr="clown-1540980_64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500313"/>
            <a:ext cx="17272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9" descr="mas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1419225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20 - Εικόνα" descr="gif-crepes-chandeleu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2066925"/>
            <a:ext cx="291623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 cstate="print"/>
          <a:srcRect l="3517" t="28610" r="-1822" b="15822"/>
          <a:stretch>
            <a:fillRect/>
          </a:stretch>
        </p:blipFill>
        <p:spPr bwMode="auto">
          <a:xfrm>
            <a:off x="1763713" y="2427288"/>
            <a:ext cx="60356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2195513" y="1635125"/>
            <a:ext cx="51117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>
                <a:solidFill>
                  <a:schemeClr val="accent2"/>
                </a:solidFill>
                <a:latin typeface="Bookman Old Style" pitchFamily="18" charset="0"/>
              </a:rPr>
              <a:t>J’achète </a:t>
            </a:r>
            <a:r>
              <a:rPr lang="fr-FR" sz="2400">
                <a:solidFill>
                  <a:srgbClr val="FF0000"/>
                </a:solidFill>
                <a:latin typeface="Bookman Old Style" pitchFamily="18" charset="0"/>
              </a:rPr>
              <a:t>du, de la, de l’, des .....</a:t>
            </a:r>
            <a:endParaRPr lang="el-GR" sz="240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8436" name="5 - Εικόνα" descr="clown-1540980_64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11163"/>
            <a:ext cx="1573212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843213" y="339725"/>
            <a:ext cx="2665412" cy="1152525"/>
          </a:xfrm>
          <a:prstGeom prst="wedgeEllipseCallout">
            <a:avLst>
              <a:gd name="adj1" fmla="val -64953"/>
              <a:gd name="adj2" fmla="val 4954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Pour faire des crêpes, c’est facile!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 cstate="print"/>
          <a:srcRect l="29742" t="25919" r="26585" b="4105"/>
          <a:stretch>
            <a:fillRect/>
          </a:stretch>
        </p:blipFill>
        <p:spPr bwMode="auto">
          <a:xfrm>
            <a:off x="3779838" y="411163"/>
            <a:ext cx="496887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971550" y="411163"/>
            <a:ext cx="2592388" cy="1368425"/>
          </a:xfrm>
          <a:prstGeom prst="wedgeEllipseCallout">
            <a:avLst>
              <a:gd name="adj1" fmla="val -11747"/>
              <a:gd name="adj2" fmla="val 6729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Tu peux trouver les ingrédients cachés? </a:t>
            </a:r>
          </a:p>
        </p:txBody>
      </p:sp>
      <p:pic>
        <p:nvPicPr>
          <p:cNvPr id="19460" name="5 - Εικόνα" descr="clown-1540980_64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066925"/>
            <a:ext cx="18002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067175" y="4227513"/>
            <a:ext cx="4105275" cy="5762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>
                <a:latin typeface="Comic Sans MS" pitchFamily="66" charset="0"/>
              </a:rPr>
              <a:t>Bon appétit!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11163"/>
            <a:ext cx="8496300" cy="746125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rgbClr val="FF0000"/>
                </a:solidFill>
              </a:rPr>
              <a:t>Vive le Carnaval!</a:t>
            </a:r>
            <a:endParaRPr lang="el-GR" dirty="0" smtClean="0">
              <a:solidFill>
                <a:srgbClr val="FF0000"/>
              </a:solidFill>
            </a:endParaRPr>
          </a:p>
        </p:txBody>
      </p:sp>
      <p:pic>
        <p:nvPicPr>
          <p:cNvPr id="20483" name="10 - Εικόνα" descr="mardi-gras-logo-clipart-5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02" b="8002"/>
          <a:stretch>
            <a:fillRect/>
          </a:stretch>
        </p:blipFill>
        <p:spPr bwMode="auto">
          <a:xfrm>
            <a:off x="3851275" y="1870075"/>
            <a:ext cx="45434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11 - Εικόνα" descr="clown-1540980_64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16213"/>
            <a:ext cx="2232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Ελλειψοειδής επεξήγηση"/>
          <p:cNvSpPr/>
          <p:nvPr/>
        </p:nvSpPr>
        <p:spPr>
          <a:xfrm>
            <a:off x="1331913" y="1276350"/>
            <a:ext cx="2879725" cy="118745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sz="2400" b="1" dirty="0">
                <a:solidFill>
                  <a:srgbClr val="C00000"/>
                </a:solidFill>
                <a:latin typeface="Comic Sans MS" pitchFamily="66" charset="0"/>
              </a:rPr>
              <a:t>Amusez-vous bien!</a:t>
            </a:r>
            <a:endParaRPr lang="el-GR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AutoShape 13"/>
          <p:cNvSpPr>
            <a:spLocks noChangeArrowheads="1"/>
          </p:cNvSpPr>
          <p:nvPr/>
        </p:nvSpPr>
        <p:spPr bwMode="auto">
          <a:xfrm>
            <a:off x="5724525" y="915988"/>
            <a:ext cx="2735263" cy="1025525"/>
          </a:xfrm>
          <a:prstGeom prst="wedgeEllipseCallout">
            <a:avLst>
              <a:gd name="adj1" fmla="val -43782"/>
              <a:gd name="adj2" fmla="val 5176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fr-FR" b="1" dirty="0">
                <a:solidFill>
                  <a:srgbClr val="0066FF"/>
                </a:solidFill>
                <a:latin typeface="Comic Sans MS" pitchFamily="66" charset="0"/>
              </a:rPr>
              <a:t>Moi, je me déguise en clown! Et toi?</a:t>
            </a:r>
            <a:endParaRPr lang="el-GR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9125" y="1708150"/>
            <a:ext cx="7905750" cy="3070225"/>
          </a:xfrm>
        </p:spPr>
        <p:txBody>
          <a:bodyPr>
            <a:normAutofit fontScale="92500"/>
          </a:bodyPr>
          <a:lstStyle/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fr-FR" sz="2000" dirty="0" smtClean="0">
              <a:latin typeface="Bookman Old Style" pitchFamily="18" charset="0"/>
            </a:endParaRP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fr-FR" sz="2000" dirty="0" smtClean="0">
                <a:latin typeface="Bookman Old Style" pitchFamily="18" charset="0"/>
              </a:rPr>
              <a:t> Tu vas sur le site </a:t>
            </a:r>
            <a:endParaRPr lang="fr-FR" sz="2000" b="1" dirty="0" smtClean="0">
              <a:latin typeface="Bookman Old Style" pitchFamily="18" charset="0"/>
            </a:endParaRP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fr-FR" sz="2000" b="1" dirty="0" smtClean="0">
                <a:latin typeface="Bookman Old Style" pitchFamily="18" charset="0"/>
              </a:rPr>
              <a:t>    </a:t>
            </a:r>
            <a:r>
              <a:rPr lang="el-GR" sz="2000" dirty="0" smtClean="0">
                <a:latin typeface="Bookman Old Style" pitchFamily="18" charset="0"/>
                <a:hlinkClick r:id="rId3"/>
              </a:rPr>
              <a:t>http://www.momes.net/dictionnaire/c/galeriemasques.html</a:t>
            </a:r>
            <a:r>
              <a:rPr lang="fr-FR" sz="2000" dirty="0" smtClean="0">
                <a:latin typeface="Bookman Old Style" pitchFamily="18" charset="0"/>
              </a:rPr>
              <a:t>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fr-FR" sz="2000" dirty="0" smtClean="0">
                <a:latin typeface="Bookman Old Style" pitchFamily="18" charset="0"/>
              </a:rPr>
              <a:t> et tu choisis un masque de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fr-FR" sz="2000" dirty="0" smtClean="0">
              <a:latin typeface="Bookman Old Style" pitchFamily="18" charset="0"/>
            </a:endParaRP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fr-FR" sz="2000" dirty="0" smtClean="0">
                <a:latin typeface="Bookman Old Style" pitchFamily="18" charset="0"/>
              </a:rPr>
              <a:t>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fr-FR" sz="2000" dirty="0" smtClean="0">
              <a:latin typeface="Bookman Old Style" pitchFamily="18" charset="0"/>
            </a:endParaRP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fr-FR" sz="2000" dirty="0" smtClean="0">
                <a:latin typeface="Bookman Old Style" pitchFamily="18" charset="0"/>
              </a:rPr>
              <a:t>marguerite    clown      chat        panda        renard      chien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el-GR" sz="2000" dirty="0" smtClean="0">
              <a:latin typeface="Bookman Old Style" pitchFamily="18" charset="0"/>
            </a:endParaRP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el-GR" sz="2000" dirty="0" smtClean="0">
              <a:latin typeface="Bookman Old Style" pitchFamily="18" charset="0"/>
            </a:endParaRPr>
          </a:p>
        </p:txBody>
      </p:sp>
      <p:pic>
        <p:nvPicPr>
          <p:cNvPr id="7172" name="Picture 9" descr="mas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7876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mas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1399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AutoShape 12"/>
          <p:cNvSpPr>
            <a:spLocks noChangeArrowheads="1"/>
          </p:cNvSpPr>
          <p:nvPr/>
        </p:nvSpPr>
        <p:spPr bwMode="auto">
          <a:xfrm>
            <a:off x="4500563" y="339725"/>
            <a:ext cx="1798637" cy="844550"/>
          </a:xfrm>
          <a:prstGeom prst="wedgeEllipseCallou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b="1" dirty="0">
                <a:solidFill>
                  <a:srgbClr val="6600FF"/>
                </a:solidFill>
                <a:latin typeface="Comic Sans MS" pitchFamily="66" charset="0"/>
              </a:rPr>
              <a:t>On se déguise?</a:t>
            </a:r>
          </a:p>
        </p:txBody>
      </p:sp>
      <p:pic>
        <p:nvPicPr>
          <p:cNvPr id="7175" name="Picture 14" descr="renard-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3363913"/>
            <a:ext cx="9525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5" descr="chat-1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3363913"/>
            <a:ext cx="762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6" descr="clown-1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3435350"/>
            <a:ext cx="9525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7" descr="marguerite-1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3363913"/>
            <a:ext cx="9525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8" descr="panda-1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3363913"/>
            <a:ext cx="762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AutoShape 19"/>
          <p:cNvSpPr>
            <a:spLocks noChangeArrowheads="1"/>
          </p:cNvSpPr>
          <p:nvPr/>
        </p:nvSpPr>
        <p:spPr bwMode="auto">
          <a:xfrm>
            <a:off x="827088" y="555625"/>
            <a:ext cx="1836737" cy="863600"/>
          </a:xfrm>
          <a:prstGeom prst="wedgeEllipseCallout">
            <a:avLst>
              <a:gd name="adj1" fmla="val 57109"/>
              <a:gd name="adj2" fmla="val 67975"/>
            </a:avLst>
          </a:prstGeom>
          <a:ln>
            <a:solidFill>
              <a:schemeClr val="tx2">
                <a:lumMod val="75000"/>
                <a:lumOff val="2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fr-FR" b="1" dirty="0">
                <a:solidFill>
                  <a:srgbClr val="0066FF"/>
                </a:solidFill>
                <a:latin typeface="Comic Sans MS" pitchFamily="66" charset="0"/>
              </a:rPr>
              <a:t>C’est parti, les enfants!</a:t>
            </a:r>
            <a:endParaRPr lang="el-GR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7181" name="Picture 21" descr="chien-1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9925" y="3435350"/>
            <a:ext cx="952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20 - Εικόνα" descr="boy-2028005_640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138" y="339725"/>
            <a:ext cx="166687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87650"/>
            <a:ext cx="8229600" cy="1806575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000" dirty="0" smtClean="0">
                <a:latin typeface="Comic Sans MS" pitchFamily="66" charset="0"/>
              </a:rPr>
              <a:t>Moi,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j’</a:t>
            </a:r>
            <a:r>
              <a:rPr lang="fr-FR" sz="2000" dirty="0" smtClean="0">
                <a:latin typeface="Comic Sans MS" pitchFamily="66" charset="0"/>
              </a:rPr>
              <a:t>aim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rgbClr val="6600FF"/>
                </a:solidFill>
                <a:latin typeface="Comic Sans MS" pitchFamily="66" charset="0"/>
              </a:rPr>
              <a:t>le </a:t>
            </a:r>
            <a:r>
              <a:rPr lang="fr-FR" sz="2000" dirty="0" smtClean="0">
                <a:latin typeface="Comic Sans MS" pitchFamily="66" charset="0"/>
              </a:rPr>
              <a:t>masque </a:t>
            </a:r>
            <a:r>
              <a:rPr lang="fr-FR" sz="2000" dirty="0" smtClean="0">
                <a:solidFill>
                  <a:srgbClr val="6600FF"/>
                </a:solidFill>
                <a:latin typeface="Comic Sans MS" pitchFamily="66" charset="0"/>
              </a:rPr>
              <a:t>de</a:t>
            </a:r>
            <a:r>
              <a:rPr lang="fr-FR" sz="2000" dirty="0" smtClean="0">
                <a:latin typeface="Comic Sans MS" pitchFamily="66" charset="0"/>
              </a:rPr>
              <a:t>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fr-FR" sz="2000" dirty="0" smtClean="0">
              <a:latin typeface="Comic Sans MS" pitchFamily="66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000" dirty="0" smtClean="0">
                <a:latin typeface="Comic Sans MS" pitchFamily="66" charset="0"/>
              </a:rPr>
              <a:t>Toi,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 tu</a:t>
            </a:r>
            <a:r>
              <a:rPr lang="fr-FR" sz="2000" dirty="0" smtClean="0">
                <a:latin typeface="Comic Sans MS" pitchFamily="66" charset="0"/>
              </a:rPr>
              <a:t> aim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rgbClr val="6600FF"/>
                </a:solidFill>
                <a:latin typeface="Comic Sans MS" pitchFamily="66" charset="0"/>
              </a:rPr>
              <a:t>le</a:t>
            </a:r>
            <a:r>
              <a:rPr lang="fr-FR" sz="2000" dirty="0" smtClean="0">
                <a:latin typeface="Comic Sans MS" pitchFamily="66" charset="0"/>
              </a:rPr>
              <a:t> masque </a:t>
            </a:r>
            <a:r>
              <a:rPr lang="fr-FR" sz="2000" dirty="0" smtClean="0">
                <a:solidFill>
                  <a:srgbClr val="6600FF"/>
                </a:solidFill>
                <a:latin typeface="Comic Sans MS" pitchFamily="66" charset="0"/>
              </a:rPr>
              <a:t>de</a:t>
            </a:r>
            <a:r>
              <a:rPr lang="fr-FR" sz="2000" dirty="0" smtClean="0">
                <a:latin typeface="Comic Sans MS" pitchFamily="66" charset="0"/>
              </a:rPr>
              <a:t> clown?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fr-FR" sz="2000" dirty="0" smtClean="0">
              <a:latin typeface="Comic Sans MS" pitchFamily="66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000" dirty="0" smtClean="0">
                <a:latin typeface="Comic Sans MS" pitchFamily="66" charset="0"/>
              </a:rPr>
              <a:t>Oui, je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me déguise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rgbClr val="6600FF"/>
                </a:solidFill>
                <a:latin typeface="Comic Sans MS" pitchFamily="66" charset="0"/>
              </a:rPr>
              <a:t>en</a:t>
            </a:r>
            <a:r>
              <a:rPr lang="fr-FR" sz="2000" dirty="0" smtClean="0">
                <a:latin typeface="Comic Sans MS" pitchFamily="66" charset="0"/>
              </a:rPr>
              <a:t> clown pour la fête de l’école!</a:t>
            </a:r>
            <a:endParaRPr lang="el-GR" sz="2000" dirty="0" smtClean="0">
              <a:latin typeface="Comic Sans MS" pitchFamily="66" charset="0"/>
            </a:endParaRPr>
          </a:p>
        </p:txBody>
      </p:sp>
      <p:graphicFrame>
        <p:nvGraphicFramePr>
          <p:cNvPr id="32830" name="Group 62"/>
          <p:cNvGraphicFramePr>
            <a:graphicFrameLocks noGrp="1"/>
          </p:cNvGraphicFramePr>
          <p:nvPr/>
        </p:nvGraphicFramePr>
        <p:xfrm>
          <a:off x="1258888" y="915988"/>
          <a:ext cx="6840537" cy="174814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455737"/>
                <a:gridCol w="1382713"/>
                <a:gridCol w="2255837"/>
                <a:gridCol w="1746250"/>
              </a:tblGrid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anchor="ctr" horzOverflow="overflow"/>
                </a:tc>
              </a:tr>
              <a:tr h="884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/>
                        </a:rPr>
                        <a:t></a:t>
                      </a:r>
                      <a:endParaRPr kumimoji="0" lang="fr-FR" sz="1800" u="none" strike="noStrike" cap="none" normalizeH="0" baseline="0" dirty="0" smtClean="0">
                        <a:ln>
                          <a:noFill/>
                        </a:ln>
                        <a:effectLst/>
                        <a:sym typeface="Wingding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j’adore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/>
                        </a:rPr>
                        <a:t></a:t>
                      </a:r>
                      <a:endParaRPr kumimoji="0" lang="fr-FR" sz="1800" u="none" strike="noStrike" cap="none" normalizeH="0" baseline="0" dirty="0" smtClean="0">
                        <a:ln>
                          <a:noFill/>
                        </a:ln>
                        <a:effectLst/>
                        <a:sym typeface="Wingding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J’aime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/>
                        </a:rPr>
                        <a:t></a:t>
                      </a:r>
                      <a:endParaRPr kumimoji="0" lang="fr-FR" sz="1800" u="none" strike="noStrike" cap="none" normalizeH="0" baseline="0" dirty="0" smtClean="0">
                        <a:ln>
                          <a:noFill/>
                        </a:ln>
                        <a:effectLst/>
                        <a:sym typeface="Wingding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Je n’aime pas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/>
                        </a:rPr>
                        <a:t></a:t>
                      </a:r>
                      <a:endParaRPr kumimoji="0" lang="fr-FR" sz="1800" u="none" strike="noStrike" cap="none" normalizeH="0" baseline="0" dirty="0" smtClean="0">
                        <a:ln>
                          <a:noFill/>
                        </a:ln>
                        <a:effectLst/>
                        <a:sym typeface="Wingding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Je déteste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T="34290" marB="34290" anchor="ctr" horzOverflow="overflow"/>
                </a:tc>
              </a:tr>
            </a:tbl>
          </a:graphicData>
        </a:graphic>
      </p:graphicFrame>
      <p:pic>
        <p:nvPicPr>
          <p:cNvPr id="8212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059582"/>
            <a:ext cx="78947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58863"/>
            <a:ext cx="89058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1131888"/>
            <a:ext cx="7207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5" name="Rectangle 31"/>
          <p:cNvSpPr>
            <a:spLocks noChangeArrowheads="1"/>
          </p:cNvSpPr>
          <p:nvPr/>
        </p:nvSpPr>
        <p:spPr bwMode="auto">
          <a:xfrm>
            <a:off x="1258888" y="303213"/>
            <a:ext cx="67691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>
                <a:solidFill>
                  <a:srgbClr val="6600FF"/>
                </a:solidFill>
                <a:latin typeface="Comic Sans MS" pitchFamily="66" charset="0"/>
              </a:rPr>
              <a:t>Qu’est-ce que tu aimes?</a:t>
            </a:r>
            <a:endParaRPr lang="el-GR" sz="3200" b="1">
              <a:solidFill>
                <a:srgbClr val="6600FF"/>
              </a:solidFill>
              <a:latin typeface="Comic Sans MS" pitchFamily="66" charset="0"/>
            </a:endParaRPr>
          </a:p>
        </p:txBody>
      </p:sp>
      <p:pic>
        <p:nvPicPr>
          <p:cNvPr id="8216" name="Picture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059582"/>
            <a:ext cx="6762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114" descr="marguerite-1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2716213"/>
            <a:ext cx="9525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116" descr="clown-1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5600" y="3275013"/>
            <a:ext cx="9525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6" name="Rectangle 118"/>
          <p:cNvSpPr>
            <a:spLocks noChangeAspect="1" noChangeArrowheads="1"/>
          </p:cNvSpPr>
          <p:nvPr/>
        </p:nvSpPr>
        <p:spPr bwMode="auto">
          <a:xfrm>
            <a:off x="6948488" y="3579813"/>
            <a:ext cx="1582737" cy="377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b="1" dirty="0">
                <a:solidFill>
                  <a:srgbClr val="0066FF"/>
                </a:solidFill>
                <a:latin typeface="Comic Sans MS" pitchFamily="66" charset="0"/>
              </a:rPr>
              <a:t>Aimer</a:t>
            </a:r>
            <a:endParaRPr lang="el-GR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36688"/>
            <a:ext cx="7761287" cy="3367087"/>
          </a:xfrm>
        </p:spPr>
        <p:txBody>
          <a:bodyPr>
            <a:normAutofit fontScale="62500" lnSpcReduction="20000"/>
          </a:bodyPr>
          <a:lstStyle/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900" dirty="0" smtClean="0">
              <a:latin typeface="Bookman Old Style" pitchFamily="18" charset="0"/>
            </a:endParaRPr>
          </a:p>
          <a:p>
            <a:pPr marL="265176" indent="-265176" fontAlgn="auto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r>
              <a:rPr lang="fr-FR" sz="900" dirty="0" smtClean="0">
                <a:latin typeface="Comic Sans MS" pitchFamily="66" charset="0"/>
              </a:rPr>
              <a:t> </a:t>
            </a:r>
            <a:r>
              <a:rPr lang="fr-FR" sz="2600" dirty="0" smtClean="0">
                <a:latin typeface="Comic Sans MS" pitchFamily="66" charset="0"/>
              </a:rPr>
              <a:t>Moi, je </a:t>
            </a:r>
            <a:r>
              <a:rPr lang="fr-FR" sz="2600" dirty="0" smtClean="0">
                <a:solidFill>
                  <a:srgbClr val="FF0000"/>
                </a:solidFill>
                <a:latin typeface="Comic Sans MS" pitchFamily="66" charset="0"/>
              </a:rPr>
              <a:t>me</a:t>
            </a:r>
            <a:r>
              <a:rPr lang="fr-FR" sz="2600" dirty="0" smtClean="0">
                <a:latin typeface="Comic Sans MS" pitchFamily="66" charset="0"/>
              </a:rPr>
              <a:t> déguis</a:t>
            </a:r>
            <a:r>
              <a:rPr lang="fr-FR" sz="26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600" dirty="0" smtClean="0">
                <a:latin typeface="Comic Sans MS" pitchFamily="66" charset="0"/>
              </a:rPr>
              <a:t> </a:t>
            </a:r>
            <a:r>
              <a:rPr lang="fr-FR" sz="2600" dirty="0" smtClean="0">
                <a:solidFill>
                  <a:srgbClr val="6600FF"/>
                </a:solidFill>
                <a:latin typeface="Comic Sans MS" pitchFamily="66" charset="0"/>
              </a:rPr>
              <a:t>en</a:t>
            </a:r>
            <a:r>
              <a:rPr lang="fr-FR" sz="2600" dirty="0" smtClean="0">
                <a:latin typeface="Comic Sans MS" pitchFamily="66" charset="0"/>
              </a:rPr>
              <a:t> clown!</a:t>
            </a:r>
          </a:p>
          <a:p>
            <a:pPr marL="265176" indent="-265176" fontAlgn="auto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r>
              <a:rPr lang="fr-FR" sz="2600" dirty="0" smtClean="0">
                <a:latin typeface="Comic Sans MS" pitchFamily="66" charset="0"/>
              </a:rPr>
              <a:t>Toi, tu </a:t>
            </a:r>
            <a:r>
              <a:rPr lang="fr-FR" sz="2600" dirty="0" smtClean="0">
                <a:solidFill>
                  <a:srgbClr val="FF0000"/>
                </a:solidFill>
                <a:latin typeface="Comic Sans MS" pitchFamily="66" charset="0"/>
              </a:rPr>
              <a:t>te</a:t>
            </a:r>
            <a:r>
              <a:rPr lang="fr-FR" sz="2600" dirty="0" smtClean="0">
                <a:latin typeface="Comic Sans MS" pitchFamily="66" charset="0"/>
              </a:rPr>
              <a:t> déguis</a:t>
            </a:r>
            <a:r>
              <a:rPr lang="fr-FR" sz="2600" dirty="0" smtClean="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2600" dirty="0" smtClean="0">
                <a:latin typeface="Comic Sans MS" pitchFamily="66" charset="0"/>
              </a:rPr>
              <a:t> </a:t>
            </a:r>
            <a:r>
              <a:rPr lang="fr-FR" sz="2600" dirty="0" smtClean="0">
                <a:solidFill>
                  <a:srgbClr val="6600FF"/>
                </a:solidFill>
                <a:latin typeface="Comic Sans MS" pitchFamily="66" charset="0"/>
              </a:rPr>
              <a:t>en</a:t>
            </a:r>
            <a:r>
              <a:rPr lang="fr-FR" sz="2600" dirty="0" smtClean="0">
                <a:latin typeface="Comic Sans MS" pitchFamily="66" charset="0"/>
              </a:rPr>
              <a:t> chat?</a:t>
            </a:r>
          </a:p>
          <a:p>
            <a:pPr marL="265176" indent="-265176" fontAlgn="auto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r>
              <a:rPr lang="fr-FR" sz="2600" dirty="0" smtClean="0">
                <a:latin typeface="Comic Sans MS" pitchFamily="66" charset="0"/>
              </a:rPr>
              <a:t>Paul, lui, il </a:t>
            </a:r>
            <a:r>
              <a:rPr lang="fr-FR" sz="2600" dirty="0" smtClean="0">
                <a:solidFill>
                  <a:srgbClr val="FF0000"/>
                </a:solidFill>
                <a:latin typeface="Comic Sans MS" pitchFamily="66" charset="0"/>
              </a:rPr>
              <a:t>se </a:t>
            </a:r>
            <a:r>
              <a:rPr lang="fr-FR" sz="2600" dirty="0" smtClean="0">
                <a:latin typeface="Comic Sans MS" pitchFamily="66" charset="0"/>
              </a:rPr>
              <a:t>déguis</a:t>
            </a:r>
            <a:r>
              <a:rPr lang="fr-FR" sz="26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600" dirty="0" smtClean="0">
                <a:latin typeface="Comic Sans MS" pitchFamily="66" charset="0"/>
              </a:rPr>
              <a:t> </a:t>
            </a:r>
            <a:r>
              <a:rPr lang="fr-FR" sz="2600" dirty="0" smtClean="0">
                <a:solidFill>
                  <a:srgbClr val="6600FF"/>
                </a:solidFill>
                <a:latin typeface="Comic Sans MS" pitchFamily="66" charset="0"/>
              </a:rPr>
              <a:t>en</a:t>
            </a:r>
            <a:r>
              <a:rPr lang="fr-FR" sz="2600" dirty="0" smtClean="0">
                <a:latin typeface="Comic Sans MS" pitchFamily="66" charset="0"/>
              </a:rPr>
              <a:t>……</a:t>
            </a:r>
          </a:p>
          <a:p>
            <a:pPr marL="265176" indent="-265176" fontAlgn="auto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r>
              <a:rPr lang="fr-FR" sz="2600" dirty="0" smtClean="0">
                <a:latin typeface="Comic Sans MS" pitchFamily="66" charset="0"/>
              </a:rPr>
              <a:t>Marie, elle, elle …………………</a:t>
            </a:r>
          </a:p>
          <a:p>
            <a:pPr marL="265176" indent="-265176" fontAlgn="auto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r>
              <a:rPr lang="fr-FR" sz="2600" dirty="0" smtClean="0">
                <a:latin typeface="Comic Sans MS" pitchFamily="66" charset="0"/>
              </a:rPr>
              <a:t>Nous </a:t>
            </a:r>
            <a:r>
              <a:rPr lang="fr-FR" sz="2600" dirty="0" smtClean="0">
                <a:solidFill>
                  <a:srgbClr val="FF0000"/>
                </a:solidFill>
                <a:latin typeface="Comic Sans MS" pitchFamily="66" charset="0"/>
              </a:rPr>
              <a:t>nous</a:t>
            </a:r>
            <a:r>
              <a:rPr lang="fr-FR" sz="2600" dirty="0" smtClean="0">
                <a:latin typeface="Comic Sans MS" pitchFamily="66" charset="0"/>
              </a:rPr>
              <a:t> </a:t>
            </a:r>
            <a:r>
              <a:rPr lang="fr-FR" sz="2600" dirty="0" err="1" smtClean="0">
                <a:latin typeface="Comic Sans MS" pitchFamily="66" charset="0"/>
              </a:rPr>
              <a:t>déguis</a:t>
            </a:r>
            <a:r>
              <a:rPr lang="fr-FR" sz="2600" dirty="0" smtClean="0">
                <a:solidFill>
                  <a:srgbClr val="FF0000"/>
                </a:solidFill>
                <a:latin typeface="Comic Sans MS" pitchFamily="66" charset="0"/>
              </a:rPr>
              <a:t>… </a:t>
            </a:r>
            <a:r>
              <a:rPr lang="fr-FR" sz="2600" dirty="0" smtClean="0">
                <a:solidFill>
                  <a:srgbClr val="6600FF"/>
                </a:solidFill>
                <a:latin typeface="Comic Sans MS" pitchFamily="66" charset="0"/>
              </a:rPr>
              <a:t>en </a:t>
            </a:r>
            <a:r>
              <a:rPr lang="fr-FR" sz="2600" dirty="0" smtClean="0">
                <a:latin typeface="Comic Sans MS" pitchFamily="66" charset="0"/>
              </a:rPr>
              <a:t>…………</a:t>
            </a:r>
            <a:endParaRPr lang="fr-FR" sz="2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65176" indent="-265176" fontAlgn="auto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r>
              <a:rPr lang="fr-FR" sz="2600" dirty="0" smtClean="0">
                <a:latin typeface="Comic Sans MS" pitchFamily="66" charset="0"/>
              </a:rPr>
              <a:t>Vous </a:t>
            </a:r>
            <a:r>
              <a:rPr lang="fr-FR" sz="2600" dirty="0" smtClean="0">
                <a:solidFill>
                  <a:srgbClr val="FF0000"/>
                </a:solidFill>
                <a:latin typeface="Comic Sans MS" pitchFamily="66" charset="0"/>
              </a:rPr>
              <a:t>…. </a:t>
            </a:r>
            <a:r>
              <a:rPr lang="fr-FR" sz="2600" dirty="0" err="1" smtClean="0">
                <a:latin typeface="Comic Sans MS" pitchFamily="66" charset="0"/>
              </a:rPr>
              <a:t>déguis</a:t>
            </a:r>
            <a:r>
              <a:rPr lang="fr-FR" sz="2600" dirty="0" smtClean="0">
                <a:solidFill>
                  <a:srgbClr val="FF0000"/>
                </a:solidFill>
                <a:latin typeface="Comic Sans MS" pitchFamily="66" charset="0"/>
              </a:rPr>
              <a:t>.. </a:t>
            </a:r>
            <a:r>
              <a:rPr lang="fr-FR" sz="2600" dirty="0" smtClean="0">
                <a:solidFill>
                  <a:srgbClr val="6600FF"/>
                </a:solidFill>
                <a:latin typeface="Comic Sans MS" pitchFamily="66" charset="0"/>
              </a:rPr>
              <a:t>en </a:t>
            </a:r>
            <a:r>
              <a:rPr lang="fr-FR" sz="2600" dirty="0" smtClean="0">
                <a:latin typeface="Comic Sans MS" pitchFamily="66" charset="0"/>
              </a:rPr>
              <a:t>……………….</a:t>
            </a:r>
          </a:p>
          <a:p>
            <a:pPr marL="265176" indent="-265176" fontAlgn="auto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r>
              <a:rPr lang="fr-FR" sz="2600" dirty="0" smtClean="0">
                <a:latin typeface="Comic Sans MS" pitchFamily="66" charset="0"/>
              </a:rPr>
              <a:t>Ils </a:t>
            </a:r>
            <a:r>
              <a:rPr lang="fr-FR" sz="2600" dirty="0" smtClean="0">
                <a:solidFill>
                  <a:srgbClr val="FF0000"/>
                </a:solidFill>
                <a:latin typeface="Comic Sans MS" pitchFamily="66" charset="0"/>
              </a:rPr>
              <a:t>se </a:t>
            </a:r>
            <a:r>
              <a:rPr lang="fr-FR" sz="2600" dirty="0" smtClean="0">
                <a:latin typeface="Comic Sans MS" pitchFamily="66" charset="0"/>
              </a:rPr>
              <a:t>déguis</a:t>
            </a:r>
            <a:r>
              <a:rPr lang="fr-FR" sz="2600" dirty="0" smtClean="0">
                <a:solidFill>
                  <a:srgbClr val="FF0000"/>
                </a:solidFill>
                <a:latin typeface="Comic Sans MS" pitchFamily="66" charset="0"/>
              </a:rPr>
              <a:t>ent</a:t>
            </a:r>
            <a:r>
              <a:rPr lang="fr-FR" sz="2600" dirty="0" smtClean="0">
                <a:latin typeface="Comic Sans MS" pitchFamily="66" charset="0"/>
              </a:rPr>
              <a:t> ………………</a:t>
            </a:r>
          </a:p>
          <a:p>
            <a:pPr marL="265176" indent="-265176" fontAlgn="auto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r>
              <a:rPr lang="fr-FR" sz="2600" dirty="0" smtClean="0">
                <a:latin typeface="Comic Sans MS" pitchFamily="66" charset="0"/>
              </a:rPr>
              <a:t>Elles ……………………………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2600" dirty="0" smtClean="0">
              <a:latin typeface="Comic Sans MS" pitchFamily="66" charset="0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2000" dirty="0" smtClean="0">
              <a:latin typeface="Bookman Old Style" pitchFamily="18" charset="0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1800" dirty="0" smtClean="0">
              <a:latin typeface="Bookman Old Style" pitchFamily="18" charset="0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1800" dirty="0" smtClean="0">
              <a:latin typeface="Bookman Old Style" pitchFamily="18" charset="0"/>
            </a:endParaRPr>
          </a:p>
        </p:txBody>
      </p:sp>
      <p:sp>
        <p:nvSpPr>
          <p:cNvPr id="8198" name="AutoShape 12"/>
          <p:cNvSpPr>
            <a:spLocks noChangeArrowheads="1"/>
          </p:cNvSpPr>
          <p:nvPr/>
        </p:nvSpPr>
        <p:spPr bwMode="auto">
          <a:xfrm>
            <a:off x="2555875" y="339725"/>
            <a:ext cx="1655763" cy="844550"/>
          </a:xfrm>
          <a:prstGeom prst="wedgeEllipseCallout">
            <a:avLst>
              <a:gd name="adj1" fmla="val -56552"/>
              <a:gd name="adj2" fmla="val 36398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fr-FR" dirty="0">
                <a:solidFill>
                  <a:srgbClr val="6600FF"/>
                </a:solidFill>
                <a:latin typeface="Comic Sans MS" pitchFamily="66" charset="0"/>
              </a:rPr>
              <a:t>À vos masques!</a:t>
            </a:r>
          </a:p>
        </p:txBody>
      </p:sp>
      <p:sp>
        <p:nvSpPr>
          <p:cNvPr id="8199" name="AutoShape 13"/>
          <p:cNvSpPr>
            <a:spLocks noChangeArrowheads="1"/>
          </p:cNvSpPr>
          <p:nvPr/>
        </p:nvSpPr>
        <p:spPr bwMode="auto">
          <a:xfrm>
            <a:off x="4500563" y="484188"/>
            <a:ext cx="2303462" cy="1150937"/>
          </a:xfrm>
          <a:prstGeom prst="wedgeEllipseCallout">
            <a:avLst>
              <a:gd name="adj1" fmla="val 72373"/>
              <a:gd name="adj2" fmla="val 1591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fr-FR" dirty="0">
                <a:solidFill>
                  <a:srgbClr val="CC3399"/>
                </a:solidFill>
                <a:latin typeface="Comic Sans MS" pitchFamily="66" charset="0"/>
              </a:rPr>
              <a:t>Marie, elle se déguise en marguerite!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9221" name="Picture 16" descr="renard-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2500313"/>
            <a:ext cx="9525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7" descr="chat-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500313"/>
            <a:ext cx="762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8" descr="clown-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2500313"/>
            <a:ext cx="9525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9" descr="marguerite-1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084638"/>
            <a:ext cx="9525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0" descr="panda-1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3381375"/>
            <a:ext cx="762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3" descr="chien-1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3275013"/>
            <a:ext cx="9525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Rectangle 24"/>
          <p:cNvSpPr>
            <a:spLocks noChangeAspect="1" noChangeArrowheads="1"/>
          </p:cNvSpPr>
          <p:nvPr/>
        </p:nvSpPr>
        <p:spPr bwMode="auto">
          <a:xfrm>
            <a:off x="6084888" y="4227513"/>
            <a:ext cx="1889125" cy="377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b="1" dirty="0">
                <a:solidFill>
                  <a:srgbClr val="0066FF"/>
                </a:solidFill>
                <a:latin typeface="Comic Sans MS" pitchFamily="66" charset="0"/>
              </a:rPr>
              <a:t>Se déguiser</a:t>
            </a:r>
            <a:endParaRPr lang="el-GR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9228" name="15 - Εικόνα" descr="cartoon-2028008_1280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113" y="339725"/>
            <a:ext cx="137953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16 - Εικόνα" descr="boy-2028005_640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1725" y="339725"/>
            <a:ext cx="1235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labyrinthe-carna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39725"/>
            <a:ext cx="43402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1042988" y="484188"/>
            <a:ext cx="2555875" cy="1133475"/>
          </a:xfrm>
          <a:prstGeom prst="wedgeEllipseCallout">
            <a:avLst>
              <a:gd name="adj1" fmla="val -24713"/>
              <a:gd name="adj2" fmla="val 8291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Tu apprends le français mais tu joues aussi!</a:t>
            </a:r>
            <a:endParaRPr lang="el-GR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2484438" y="1779588"/>
            <a:ext cx="2160587" cy="1152525"/>
          </a:xfrm>
          <a:prstGeom prst="wedgeEllipseCallout">
            <a:avLst>
              <a:gd name="adj1" fmla="val -47853"/>
              <a:gd name="adj2" fmla="val 65619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Tu peux sortir du</a:t>
            </a:r>
          </a:p>
          <a:p>
            <a:pPr algn="ctr"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Labyrinthe?</a:t>
            </a:r>
            <a:endParaRPr lang="el-GR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95288" y="4443413"/>
            <a:ext cx="739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hlinkClick r:id="rId3"/>
              </a:rPr>
              <a:t>http://www.momes.net/dictionnaire/minidossiers/jeux/labycarnaval.html</a:t>
            </a:r>
            <a:endParaRPr lang="el-GR"/>
          </a:p>
        </p:txBody>
      </p:sp>
      <p:pic>
        <p:nvPicPr>
          <p:cNvPr id="10246" name="9 - Εικόνα" descr="boy-2028005_64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500313"/>
            <a:ext cx="2166937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3"/>
          <p:cNvGrpSpPr>
            <a:grpSpLocks/>
          </p:cNvGrpSpPr>
          <p:nvPr/>
        </p:nvGrpSpPr>
        <p:grpSpPr bwMode="auto">
          <a:xfrm>
            <a:off x="0" y="0"/>
            <a:ext cx="9144000" cy="1860550"/>
            <a:chOff x="0" y="0"/>
            <a:chExt cx="5760" cy="1562"/>
          </a:xfrm>
        </p:grpSpPr>
        <p:pic>
          <p:nvPicPr>
            <p:cNvPr id="11287" name="Picture 39" descr="carnaval_2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0"/>
              <a:ext cx="45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42" descr="carnaval_2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8" y="0"/>
              <a:ext cx="45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9" name="Picture 50" descr="carnaval_2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8" y="0"/>
              <a:ext cx="45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0" name="Picture 4" descr="carnaval_2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10" y="0"/>
              <a:ext cx="45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1" name="Picture 5" descr="carnaval_2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21" y="0"/>
              <a:ext cx="45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2" name="Picture 6" descr="carnaval_2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4" y="0"/>
              <a:ext cx="45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3" name="Picture 7" descr="carnaval_2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" y="572"/>
              <a:ext cx="45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4" name="Picture 8" descr="carnaval_2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5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5" name="Picture 9" descr="carnaval_2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6" y="0"/>
              <a:ext cx="45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6" name="Picture 11" descr="carnaval_2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62" y="0"/>
              <a:ext cx="45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7" name="Picture 12" descr="carnaval_2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54" y="0"/>
              <a:ext cx="45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8" name="Picture 13" descr="carnaval_2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16" y="0"/>
              <a:ext cx="45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9" name="Picture 17" descr="carnaval_2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9" y="0"/>
              <a:ext cx="45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0" name="Picture 18" descr="carnaval_2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70" y="0"/>
              <a:ext cx="45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1" name="Picture 22" descr="carnaval_2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1" y="482"/>
              <a:ext cx="45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7" name="Picture 15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29075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6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41625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4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84638"/>
            <a:ext cx="7143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4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86715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6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8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40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41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43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44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45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2375"/>
            <a:ext cx="7143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46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4330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47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48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0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61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381375"/>
            <a:ext cx="7143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0438" y="3736975"/>
            <a:ext cx="8183562" cy="788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mtClean="0">
                <a:solidFill>
                  <a:srgbClr val="6600FF"/>
                </a:solidFill>
                <a:latin typeface="Bookman Old Style" pitchFamily="18" charset="0"/>
              </a:rPr>
              <a:t>Qui suis-je?</a:t>
            </a:r>
            <a:endParaRPr lang="el-GR" smtClean="0">
              <a:solidFill>
                <a:srgbClr val="6600FF"/>
              </a:solidFill>
              <a:latin typeface="Bookman Old Style" pitchFamily="18" charset="0"/>
            </a:endParaRPr>
          </a:p>
        </p:txBody>
      </p:sp>
      <p:sp>
        <p:nvSpPr>
          <p:cNvPr id="112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27088" y="1419225"/>
            <a:ext cx="3744912" cy="33940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400" smtClean="0">
                <a:latin typeface="Comic Sans MS" pitchFamily="66" charset="0"/>
              </a:rPr>
              <a:t>J’ai un gros nez rouge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smtClean="0">
                <a:latin typeface="Comic Sans MS" pitchFamily="66" charset="0"/>
              </a:rPr>
              <a:t>Deux traits sur les yeux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smtClean="0">
                <a:latin typeface="Comic Sans MS" pitchFamily="66" charset="0"/>
              </a:rPr>
              <a:t>Un chapeau qui bouge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smtClean="0">
                <a:latin typeface="Comic Sans MS" pitchFamily="66" charset="0"/>
              </a:rPr>
              <a:t>Un air malicieux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smtClean="0">
                <a:latin typeface="Comic Sans MS" pitchFamily="66" charset="0"/>
              </a:rPr>
              <a:t>Deux grandes savates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smtClean="0">
                <a:latin typeface="Comic Sans MS" pitchFamily="66" charset="0"/>
              </a:rPr>
              <a:t>Un grand pantalon</a:t>
            </a:r>
          </a:p>
        </p:txBody>
      </p:sp>
      <p:pic>
        <p:nvPicPr>
          <p:cNvPr id="11284" name="Picture 14" descr="carnaval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2375"/>
            <a:ext cx="7143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00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600200"/>
            <a:ext cx="27400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01" name="AutoShape 65"/>
          <p:cNvSpPr>
            <a:spLocks noChangeArrowheads="1"/>
          </p:cNvSpPr>
          <p:nvPr/>
        </p:nvSpPr>
        <p:spPr bwMode="auto">
          <a:xfrm>
            <a:off x="6443663" y="627063"/>
            <a:ext cx="2016125" cy="971550"/>
          </a:xfrm>
          <a:prstGeom prst="wedgeEllipseCallout">
            <a:avLst>
              <a:gd name="adj1" fmla="val -41838"/>
              <a:gd name="adj2" fmla="val 715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dirty="0">
                <a:solidFill>
                  <a:srgbClr val="6600FF"/>
                </a:solidFill>
                <a:latin typeface="Comic Sans MS" pitchFamily="66" charset="0"/>
              </a:rPr>
              <a:t>Salut!</a:t>
            </a:r>
          </a:p>
          <a:p>
            <a:pPr algn="ctr">
              <a:defRPr/>
            </a:pPr>
            <a:r>
              <a:rPr lang="fr-FR" dirty="0">
                <a:solidFill>
                  <a:srgbClr val="6600FF"/>
                </a:solidFill>
                <a:latin typeface="Comic Sans MS" pitchFamily="66" charset="0"/>
              </a:rPr>
              <a:t>Moi, je suis le clown</a:t>
            </a:r>
            <a:r>
              <a:rPr lang="fr-FR" dirty="0">
                <a:latin typeface="Comic Sans MS" pitchFamily="66" charset="0"/>
              </a:rPr>
              <a:t>!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FF0000"/>
                </a:solidFill>
                <a:latin typeface="Bookman Old Style" pitchFamily="18" charset="0"/>
              </a:rPr>
              <a:t>Voilà les couleurs du carnaval!</a:t>
            </a:r>
            <a:r>
              <a:rPr lang="fr-FR" sz="24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Bookman Old Style" pitchFamily="18" charset="0"/>
              </a:rPr>
              <a:t/>
            </a:r>
            <a:br>
              <a:rPr lang="fr-FR" sz="24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Bookman Old Style" pitchFamily="18" charset="0"/>
              </a:rPr>
            </a:br>
            <a:r>
              <a:rPr lang="fr-FR" sz="2400" dirty="0" smtClean="0">
                <a:solidFill>
                  <a:srgbClr val="6600FF"/>
                </a:solidFill>
                <a:latin typeface="Bookman Old Style" pitchFamily="18" charset="0"/>
              </a:rPr>
              <a:t>Colorie maintenant le clown!</a:t>
            </a:r>
            <a:endParaRPr lang="el-GR" sz="2400" dirty="0" smtClean="0">
              <a:solidFill>
                <a:srgbClr val="6600FF"/>
              </a:solidFill>
              <a:latin typeface="Bookman Old Style" pitchFamily="18" charset="0"/>
            </a:endParaRPr>
          </a:p>
        </p:txBody>
      </p:sp>
      <p:pic>
        <p:nvPicPr>
          <p:cNvPr id="12291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9450"/>
            <a:ext cx="38862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19wc68gb"/>
          <p:cNvPicPr>
            <a:picLocks noChangeAspect="1" noChangeArrowheads="1"/>
          </p:cNvPicPr>
          <p:nvPr/>
        </p:nvPicPr>
        <p:blipFill>
          <a:blip r:embed="rId3" cstate="print"/>
          <a:srcRect l="16800" r="9280"/>
          <a:stretch>
            <a:fillRect/>
          </a:stretch>
        </p:blipFill>
        <p:spPr bwMode="auto">
          <a:xfrm>
            <a:off x="1187450" y="1276350"/>
            <a:ext cx="31686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627313" y="411163"/>
            <a:ext cx="3097212" cy="1131887"/>
          </a:xfrm>
          <a:prstGeom prst="wedgeEllipseCallout">
            <a:avLst>
              <a:gd name="adj1" fmla="val -66420"/>
              <a:gd name="adj2" fmla="val 3816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Et maintenant, découvre les mots du Carnaval!</a:t>
            </a:r>
            <a:endParaRPr lang="el-GR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5867400" y="1762125"/>
            <a:ext cx="990600" cy="342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s-E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ndalus"/>
              </a:rPr>
              <a:t>Masque</a:t>
            </a:r>
            <a:endParaRPr lang="el-GR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ndalus"/>
            </a:endParaRPr>
          </a:p>
        </p:txBody>
      </p:sp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611188" y="2192338"/>
            <a:ext cx="1057275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s-E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ndalus"/>
              </a:rPr>
              <a:t>Mirliton</a:t>
            </a:r>
            <a:endParaRPr lang="el-GR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ndalus"/>
            </a:endParaRPr>
          </a:p>
        </p:txBody>
      </p:sp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3708400" y="2085975"/>
            <a:ext cx="1381125" cy="407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dalus"/>
              </a:rPr>
              <a:t>Carnaval</a:t>
            </a:r>
            <a:endParaRPr lang="el-GR" sz="28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ndalus"/>
            </a:endParaRPr>
          </a:p>
        </p:txBody>
      </p:sp>
      <p:sp>
        <p:nvSpPr>
          <p:cNvPr id="13318" name="WordArt 7"/>
          <p:cNvSpPr>
            <a:spLocks noChangeArrowheads="1" noChangeShapeType="1" noTextEdit="1"/>
          </p:cNvSpPr>
          <p:nvPr/>
        </p:nvSpPr>
        <p:spPr bwMode="auto">
          <a:xfrm>
            <a:off x="6732588" y="898525"/>
            <a:ext cx="2041525" cy="431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s-ES" sz="2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Crêpes</a:t>
            </a:r>
            <a:endParaRPr lang="el-GR" sz="28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3319" name="WordArt 8"/>
          <p:cNvSpPr>
            <a:spLocks noChangeArrowheads="1" noChangeShapeType="1" noTextEdit="1"/>
          </p:cNvSpPr>
          <p:nvPr/>
        </p:nvSpPr>
        <p:spPr bwMode="auto">
          <a:xfrm>
            <a:off x="900113" y="4084638"/>
            <a:ext cx="1419225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dalus"/>
              </a:rPr>
              <a:t>Confetti</a:t>
            </a:r>
            <a:endParaRPr lang="el-GR" sz="32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ndalus"/>
            </a:endParaRPr>
          </a:p>
        </p:txBody>
      </p:sp>
      <p:sp>
        <p:nvSpPr>
          <p:cNvPr id="13320" name="WordArt 9"/>
          <p:cNvSpPr>
            <a:spLocks noChangeArrowheads="1" noChangeShapeType="1" noTextEdit="1"/>
          </p:cNvSpPr>
          <p:nvPr/>
        </p:nvSpPr>
        <p:spPr bwMode="auto">
          <a:xfrm>
            <a:off x="2195513" y="2211388"/>
            <a:ext cx="914400" cy="4667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s-E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Char</a:t>
            </a:r>
            <a:endParaRPr lang="el-GR" sz="32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3321" name="WordArt 10"/>
          <p:cNvSpPr>
            <a:spLocks noChangeArrowheads="1" noChangeShapeType="1" noTextEdit="1"/>
          </p:cNvSpPr>
          <p:nvPr/>
        </p:nvSpPr>
        <p:spPr bwMode="auto">
          <a:xfrm>
            <a:off x="1476375" y="3113088"/>
            <a:ext cx="1314450" cy="40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s-ES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ndalus"/>
              </a:rPr>
              <a:t>Costume</a:t>
            </a:r>
            <a:endParaRPr lang="el-GR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ndalus"/>
            </a:endParaRPr>
          </a:p>
        </p:txBody>
      </p:sp>
      <p:sp>
        <p:nvSpPr>
          <p:cNvPr id="13322" name="WordArt 11" descr="Στενή κατακόρυφος"/>
          <p:cNvSpPr>
            <a:spLocks noChangeArrowheads="1" noChangeShapeType="1" noTextEdit="1"/>
          </p:cNvSpPr>
          <p:nvPr/>
        </p:nvSpPr>
        <p:spPr bwMode="auto">
          <a:xfrm>
            <a:off x="6588125" y="4030663"/>
            <a:ext cx="1466850" cy="6810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s-ES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ndalus"/>
              </a:rPr>
              <a:t>Serpentin</a:t>
            </a:r>
            <a:endParaRPr lang="el-GR" sz="28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ndalus"/>
            </a:endParaRPr>
          </a:p>
        </p:txBody>
      </p:sp>
      <p:sp>
        <p:nvSpPr>
          <p:cNvPr id="13323" name="WordArt 12"/>
          <p:cNvSpPr>
            <a:spLocks noChangeArrowheads="1" noChangeShapeType="1" noTextEdit="1"/>
          </p:cNvSpPr>
          <p:nvPr/>
        </p:nvSpPr>
        <p:spPr bwMode="auto">
          <a:xfrm>
            <a:off x="6011863" y="484188"/>
            <a:ext cx="730250" cy="404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s-ES" sz="28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Bal</a:t>
            </a:r>
            <a:endParaRPr lang="el-GR" sz="28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24" name="WordArt 13"/>
          <p:cNvSpPr>
            <a:spLocks noChangeArrowheads="1" noChangeShapeType="1" noTextEdit="1"/>
          </p:cNvSpPr>
          <p:nvPr/>
        </p:nvSpPr>
        <p:spPr bwMode="auto">
          <a:xfrm>
            <a:off x="6659563" y="2517775"/>
            <a:ext cx="695325" cy="708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s-ES" sz="28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Harrington"/>
              </a:rPr>
              <a:t>Fête</a:t>
            </a:r>
            <a:endParaRPr lang="el-GR" sz="28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</a:endParaRPr>
          </a:p>
        </p:txBody>
      </p:sp>
      <p:pic>
        <p:nvPicPr>
          <p:cNvPr id="13325" name="Picture 14" descr="carnaval0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066925"/>
            <a:ext cx="1425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5" descr="carnaval_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275013"/>
            <a:ext cx="7143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6" descr="carnaval_0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651250"/>
            <a:ext cx="12192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7" descr="carnaval-masque-pir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1995488"/>
            <a:ext cx="914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8" descr="carnaval00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2841625"/>
            <a:ext cx="17907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9" descr="Gifs%20Anim%E8s%20Carnaval%20(13)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3165475"/>
            <a:ext cx="12858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1" name="WordArt 20"/>
          <p:cNvSpPr>
            <a:spLocks noChangeArrowheads="1" noChangeShapeType="1" noTextEdit="1"/>
          </p:cNvSpPr>
          <p:nvPr/>
        </p:nvSpPr>
        <p:spPr bwMode="auto">
          <a:xfrm>
            <a:off x="1187450" y="3436938"/>
            <a:ext cx="1666875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arlow Solid Italic"/>
              </a:rPr>
              <a:t>Chapeaux</a:t>
            </a:r>
            <a:endParaRPr lang="el-GR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13332" name="WordArt 23"/>
          <p:cNvSpPr>
            <a:spLocks noChangeArrowheads="1" noChangeShapeType="1" noTextEdit="1"/>
          </p:cNvSpPr>
          <p:nvPr/>
        </p:nvSpPr>
        <p:spPr bwMode="auto">
          <a:xfrm>
            <a:off x="4787900" y="4156075"/>
            <a:ext cx="1047750" cy="40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s-ES" sz="2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Ballons</a:t>
            </a:r>
            <a:endParaRPr lang="el-GR" sz="28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33" name="21 - Εικόνα" descr="clown-1540980_640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339725"/>
            <a:ext cx="12207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35125"/>
            <a:ext cx="8893175" cy="3140075"/>
          </a:xfrm>
        </p:spPr>
        <p:txBody>
          <a:bodyPr>
            <a:normAutofit fontScale="92500" lnSpcReduction="20000"/>
          </a:bodyPr>
          <a:lstStyle/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Clr>
                <a:srgbClr val="CC3399"/>
              </a:buClr>
              <a:buFont typeface="Wingdings 2"/>
              <a:buChar char=""/>
              <a:defRPr/>
            </a:pPr>
            <a:r>
              <a:rPr lang="fr-FR" sz="2400" dirty="0" smtClean="0">
                <a:latin typeface="Comic Sans MS" pitchFamily="66" charset="0"/>
              </a:rPr>
              <a:t>Moi, j’achèt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 smtClean="0">
                <a:latin typeface="Comic Sans MS" pitchFamily="66" charset="0"/>
              </a:rPr>
              <a:t> ........ m............ de pirate !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sz="2400" dirty="0" smtClean="0">
              <a:latin typeface="Comic Sans MS" pitchFamily="66" charset="0"/>
            </a:endParaRP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Clr>
                <a:srgbClr val="CC3399"/>
              </a:buClr>
              <a:buFont typeface="Wingdings 2"/>
              <a:buChar char=""/>
              <a:defRPr/>
            </a:pPr>
            <a:r>
              <a:rPr lang="fr-FR" sz="2400" dirty="0" smtClean="0">
                <a:latin typeface="Comic Sans MS" pitchFamily="66" charset="0"/>
              </a:rPr>
              <a:t>Et toi, tu ............... un c................... de clown ?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Clr>
                <a:srgbClr val="CC3399"/>
              </a:buClr>
              <a:buFont typeface="Wingdings 2"/>
              <a:buChar char=""/>
              <a:defRPr/>
            </a:pPr>
            <a:endParaRPr lang="fr-FR" sz="2400" dirty="0" smtClean="0">
              <a:latin typeface="Comic Sans MS" pitchFamily="66" charset="0"/>
            </a:endParaRP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Clr>
                <a:srgbClr val="CC3399"/>
              </a:buClr>
              <a:buFont typeface="Wingdings 2"/>
              <a:buChar char=""/>
              <a:defRPr/>
            </a:pPr>
            <a:r>
              <a:rPr lang="fr-FR" sz="2400" dirty="0" smtClean="0">
                <a:latin typeface="Comic Sans MS" pitchFamily="66" charset="0"/>
              </a:rPr>
              <a:t>Nicolas, lui, il ...................... des c...............x !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Clr>
                <a:srgbClr val="CC3399"/>
              </a:buClr>
              <a:buFont typeface="Wingdings 2"/>
              <a:buChar char=""/>
              <a:defRPr/>
            </a:pPr>
            <a:endParaRPr lang="fr-FR" sz="2400" dirty="0" smtClean="0">
              <a:latin typeface="Comic Sans MS" pitchFamily="66" charset="0"/>
            </a:endParaRP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Clr>
                <a:srgbClr val="CC3399"/>
              </a:buClr>
              <a:buFont typeface="Wingdings 2"/>
              <a:buChar char=""/>
              <a:defRPr/>
            </a:pPr>
            <a:r>
              <a:rPr lang="fr-FR" sz="2400" dirty="0" smtClean="0">
                <a:latin typeface="Comic Sans MS" pitchFamily="66" charset="0"/>
              </a:rPr>
              <a:t>Alice, elle, elle .................... des m..................s et des b.............. !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Clr>
                <a:srgbClr val="CC3399"/>
              </a:buClr>
              <a:buFont typeface="Wingdings 2"/>
              <a:buNone/>
              <a:defRPr/>
            </a:pPr>
            <a:endParaRPr lang="fr-FR" sz="2400" dirty="0" smtClean="0">
              <a:latin typeface="Comic Sans MS" pitchFamily="66" charset="0"/>
            </a:endParaRP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Clr>
                <a:srgbClr val="CC3399"/>
              </a:buClr>
              <a:buFont typeface="Wingdings 2"/>
              <a:buChar char=""/>
              <a:defRPr/>
            </a:pPr>
            <a:r>
              <a:rPr lang="fr-FR" sz="2400" dirty="0" smtClean="0">
                <a:latin typeface="Comic Sans MS" pitchFamily="66" charset="0"/>
              </a:rPr>
              <a:t>Et Maria achète des s................................. et des c............................!</a:t>
            </a:r>
            <a:endParaRPr lang="el-GR" sz="2400" dirty="0" smtClean="0">
              <a:latin typeface="Comic Sans MS" pitchFamily="66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3419475" y="411163"/>
            <a:ext cx="2592388" cy="1112837"/>
          </a:xfrm>
          <a:prstGeom prst="wedgeEllipseCallout">
            <a:avLst>
              <a:gd name="adj1" fmla="val -67580"/>
              <a:gd name="adj2" fmla="val 40728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dirty="0">
                <a:solidFill>
                  <a:srgbClr val="6600FF"/>
                </a:solidFill>
                <a:latin typeface="Comic Sans MS" pitchFamily="66" charset="0"/>
              </a:rPr>
              <a:t>Pour la fête, j’achète 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un </a:t>
            </a:r>
            <a:r>
              <a:rPr lang="fr-FR" dirty="0">
                <a:solidFill>
                  <a:srgbClr val="6600FF"/>
                </a:solidFill>
                <a:latin typeface="Comic Sans MS" pitchFamily="66" charset="0"/>
              </a:rPr>
              <a:t>mirliton!</a:t>
            </a:r>
          </a:p>
        </p:txBody>
      </p:sp>
      <p:sp>
        <p:nvSpPr>
          <p:cNvPr id="13318" name="Rectangle 6"/>
          <p:cNvSpPr>
            <a:spLocks noChangeAspect="1" noChangeArrowheads="1"/>
          </p:cNvSpPr>
          <p:nvPr/>
        </p:nvSpPr>
        <p:spPr bwMode="auto">
          <a:xfrm>
            <a:off x="6588125" y="627063"/>
            <a:ext cx="1889125" cy="377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b="1" dirty="0">
                <a:solidFill>
                  <a:srgbClr val="0066FF"/>
                </a:solidFill>
                <a:latin typeface="Comic Sans MS" pitchFamily="66" charset="0"/>
              </a:rPr>
              <a:t>Acheter</a:t>
            </a:r>
            <a:endParaRPr lang="el-GR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14341" name="6 - Εικόνα" descr="clown-1540980_64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68288"/>
            <a:ext cx="1265238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Άποψη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Άποψη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Άποψη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Άποψη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Άποψη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368</Words>
  <Application>Microsoft Office PowerPoint</Application>
  <PresentationFormat>Προβολή στην οθόνη (16:9)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2" baseType="lpstr">
      <vt:lpstr>Arial</vt:lpstr>
      <vt:lpstr>Verdana</vt:lpstr>
      <vt:lpstr>Wingdings 2</vt:lpstr>
      <vt:lpstr>Bookman Old Style</vt:lpstr>
      <vt:lpstr>Comic Sans MS</vt:lpstr>
      <vt:lpstr>Wingdings</vt:lpstr>
      <vt:lpstr>Άποψη</vt:lpstr>
      <vt:lpstr>Διαφάνεια 1</vt:lpstr>
      <vt:lpstr>Διαφάνεια 2</vt:lpstr>
      <vt:lpstr>Διαφάνεια 3</vt:lpstr>
      <vt:lpstr>Διαφάνεια 4</vt:lpstr>
      <vt:lpstr>Διαφάνεια 5</vt:lpstr>
      <vt:lpstr>Qui suis-je?</vt:lpstr>
      <vt:lpstr>Voilà les couleurs du carnaval! Colorie maintenant le clown!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Vive le Carnaval!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carnaval</dc:title>
  <dc:creator>Admin</dc:creator>
  <cp:lastModifiedBy>hp1</cp:lastModifiedBy>
  <cp:revision>19</cp:revision>
  <dcterms:created xsi:type="dcterms:W3CDTF">2009-12-13T17:27:45Z</dcterms:created>
  <dcterms:modified xsi:type="dcterms:W3CDTF">2020-02-24T18:07:01Z</dcterms:modified>
</cp:coreProperties>
</file>